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  <p:sldId id="268" r:id="rId3"/>
    <p:sldId id="257" r:id="rId4"/>
    <p:sldId id="258" r:id="rId5"/>
    <p:sldId id="259" r:id="rId6"/>
    <p:sldId id="266" r:id="rId7"/>
    <p:sldId id="260" r:id="rId8"/>
    <p:sldId id="263" r:id="rId9"/>
    <p:sldId id="261" r:id="rId10"/>
    <p:sldId id="262" r:id="rId11"/>
    <p:sldId id="264" r:id="rId12"/>
    <p:sldId id="265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-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FC540-C15B-4347-B31E-27025B7C8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9D28F-58FF-4902-9FF1-58B46F850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833A7-8F7C-4D19-AB37-23AE2CB7C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F231B-4FEC-4A33-9A94-E45F1E6A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FD384-3825-428A-8376-F8088409F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31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0AB8C-FA6F-419D-857A-1F61A586F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E07A1-CD1C-45D0-842E-93F2F04C0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9029F-D15B-48BD-AC25-FA46ED907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7FFB0-F792-4737-AFC3-27652DAFF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D4A6C-A05B-4C3C-B196-7FA14E6B9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7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51266-EDBF-475A-B3A7-C2675DA4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EAFC4-D527-4D1A-B989-932C5591E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853BB-0B5E-46BE-AA3B-F8226C3A6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B5C56-7EAD-4CB4-B344-09830377F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73C76-981B-4673-96B6-DF10296FE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9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4F090-A6AC-48D1-BFF2-2494362F2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55A4D-CF65-4956-8E36-60228524F5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423F3-1CF1-4F40-A72D-434DD07D6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CE78E-912A-4102-8A7F-609E4155E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EED9A0-727A-41B5-B028-B1F184257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306CA-F7FF-4C8A-AE8E-AD9B198E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AC0E-C524-4B8F-94AB-B73AD807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1BCB6-A257-44A9-AA2F-019F50F75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942197-2685-4190-A1AF-E36B70688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05C7B5-7FFC-4761-9272-47D4098B9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144C92-9F77-46B3-B679-E4F7FACEE7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45411-F153-4F9E-80CD-FBE33E75B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255A12-413C-4BA3-A919-F243BBBEC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334FF0-8C12-4B4E-8DAA-4B29A12D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85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0EB94-66A9-436C-B216-6A4F72CC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6E103F-8737-4E95-B261-F0D1D7F3C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45C97B-4629-4A6E-8C22-201B69DF7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968F85-EED8-468F-9C53-27925674D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54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FEE8DB-10B0-4E77-9A6D-2615C0C23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5C765F-7B78-4641-AE1D-9F47387D2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3E203-A504-40F8-AECA-1A3B041A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6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1C03F-5BD9-4C44-9F2F-052C1696E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5E1F5-C0F8-4AA0-93E5-956D01902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E7266-D644-4EFE-AECD-BA30E0FB6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8F7DDF-7FDC-4C64-A778-4CCA38E12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24D99D-6D99-4D8D-BE60-EC3A602E6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C07E5-B364-4B80-A0F1-AF3EB13B0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6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9EEB5-84CE-4412-8847-1E6897E32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BDD07-268D-4F64-A134-CA48A5ED3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43900-F616-4AB8-B3CA-B0D82C224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EAED67-330B-45D0-9F0E-FA450501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30D52-EFFD-4A97-A496-EE0034A01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866B8-849B-4F65-9183-66206F0A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46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B937C-37E6-42E7-B06F-D71941B07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19013E-B7D8-4366-81D3-E024AE82B2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A549A-AEFE-4A46-AC2E-457492F01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5F4E-86C3-4B53-A6AD-8D5102AD1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26DC5-F8EC-4FA4-8BA4-DF5C6112C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66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E1B1EE-65F8-4D59-931A-197E796CC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CADC91-A75E-431F-A9E3-E8E16A5BAE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60D1A-9B0C-4B5A-BCE1-93EC17147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84FBC-A759-45D7-84A6-0930D3279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0296D-6189-48AA-95DF-90079795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F8D50B-CD30-4FE4-BA5B-F31D70B0B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72081-3D34-468B-B665-92C06FA38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E70A3-1607-46BE-8AE6-ED2C0EA141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DDDC-984D-4B03-8B45-A2CFEF2D7EEC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A7519-BA36-4909-9481-CD5B607A8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2BDF4-A48D-4E89-8CD0-E68D121ED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3C101-B0F6-4360-AA2F-94464D72F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70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curity.org/how-secure-is-my-password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aveibeenpwned.com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0eVukQjo3Wg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881AE4-5CED-4ACD-8B30-DA3A463EC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990600"/>
            <a:ext cx="4876800" cy="4876800"/>
          </a:xfrm>
          <a:prstGeom prst="rect">
            <a:avLst/>
          </a:prstGeo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5411333"/>
          </a:xfrm>
        </p:spPr>
        <p:txBody>
          <a:bodyPr>
            <a:normAutofit/>
          </a:bodyPr>
          <a:lstStyle/>
          <a:p>
            <a:endParaRPr lang="en-US" sz="4400" dirty="0"/>
          </a:p>
          <a:p>
            <a:endParaRPr lang="en-US" sz="4400" dirty="0"/>
          </a:p>
          <a:p>
            <a:endParaRPr lang="en-US" sz="4400" dirty="0"/>
          </a:p>
          <a:p>
            <a:r>
              <a:rPr lang="en-US" sz="8000" dirty="0"/>
              <a:t>Password Best Practices</a:t>
            </a:r>
          </a:p>
          <a:p>
            <a:r>
              <a:rPr lang="en-US" sz="8000" dirty="0"/>
              <a:t>February 14, 2022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66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5411333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4400" dirty="0"/>
              <a:t>Password Best Practices: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At least 8 characters, the more you have, the better</a:t>
            </a:r>
          </a:p>
          <a:p>
            <a:pPr marL="742950" indent="-742950" algn="l">
              <a:buAutoNum type="arabicPeriod"/>
            </a:pPr>
            <a:r>
              <a:rPr lang="en-US" sz="3800" dirty="0"/>
              <a:t>A </a:t>
            </a:r>
            <a:r>
              <a:rPr lang="en-US" sz="4400" dirty="0"/>
              <a:t>mixture of both uppercase and lowercase letters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A mixture of letters and numbers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Include at least one special characters such as</a:t>
            </a:r>
          </a:p>
          <a:p>
            <a:pPr algn="l"/>
            <a:r>
              <a:rPr lang="en-US" sz="4400" dirty="0"/>
              <a:t>	! @ # ? $ &amp;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934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5411333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Password Poor Practices: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Don’t use the names of family, pets, cities, </a:t>
            </a:r>
            <a:r>
              <a:rPr lang="en-US" sz="4000" dirty="0" err="1"/>
              <a:t>etc</a:t>
            </a:r>
            <a:endParaRPr lang="en-US" sz="4000" dirty="0"/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Avoid significant info such as dates, phone numbers, street address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Don’t include favorite movies, sports teams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Do not repeat any part of your login username in your password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Avoid using words found in the dictionary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Try not to use the same password for all of the websites that require you to log in</a:t>
            </a:r>
          </a:p>
          <a:p>
            <a:pPr marL="742950" indent="-742950" algn="l">
              <a:buFont typeface="+mj-lt"/>
              <a:buAutoNum type="arabicPeriod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72140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6288412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Test your passwords here:</a:t>
            </a:r>
          </a:p>
          <a:p>
            <a:pPr algn="l"/>
            <a:r>
              <a:rPr lang="en-US" sz="4000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https://www.security.org/how-secure-is-my-password/</a:t>
            </a:r>
            <a:endParaRPr lang="en-US" sz="4000" dirty="0">
              <a:solidFill>
                <a:srgbClr val="FF0000"/>
              </a:solidFill>
            </a:endParaRPr>
          </a:p>
          <a:p>
            <a:pPr algn="l"/>
            <a:endParaRPr lang="en-US" sz="4400" dirty="0"/>
          </a:p>
          <a:p>
            <a:pPr algn="l"/>
            <a:r>
              <a:rPr lang="en-US" sz="4400" dirty="0"/>
              <a:t>Type in a few of the passwords you use to verify how strong – or weak, it is.  For example, the password below would take a computer 200,000,000 years to crack!</a:t>
            </a:r>
          </a:p>
          <a:p>
            <a:r>
              <a:rPr lang="en-US" sz="4400" dirty="0"/>
              <a:t>TeaTimE4B0nzo!</a:t>
            </a:r>
          </a:p>
        </p:txBody>
      </p:sp>
    </p:spTree>
    <p:extLst>
      <p:ext uri="{BB962C8B-B14F-4D97-AF65-F5344CB8AC3E}">
        <p14:creationId xmlns:p14="http://schemas.microsoft.com/office/powerpoint/2010/main" val="2148980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6288412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Note the use of uppercase, lowercase, numbers and special characters in my sample password:</a:t>
            </a:r>
          </a:p>
          <a:p>
            <a:pPr algn="l"/>
            <a:endParaRPr lang="en-US" sz="4400" dirty="0"/>
          </a:p>
          <a:p>
            <a:pPr algn="l"/>
            <a:r>
              <a:rPr lang="en-US" sz="4400" dirty="0"/>
              <a:t>				TeaTimE4B0nzo!</a:t>
            </a:r>
          </a:p>
          <a:p>
            <a:pPr algn="l"/>
            <a:endParaRPr lang="en-US" sz="4400" dirty="0"/>
          </a:p>
          <a:p>
            <a:pPr algn="l"/>
            <a:r>
              <a:rPr lang="en-US" sz="4400" dirty="0"/>
              <a:t>The 0 in B0nzo is actually a zero.  And you won’t find this word in the dictionary.  </a:t>
            </a:r>
          </a:p>
        </p:txBody>
      </p:sp>
    </p:spTree>
    <p:extLst>
      <p:ext uri="{BB962C8B-B14F-4D97-AF65-F5344CB8AC3E}">
        <p14:creationId xmlns:p14="http://schemas.microsoft.com/office/powerpoint/2010/main" val="1826340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6288412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Click here to see if your passwords have been compromised:</a:t>
            </a:r>
          </a:p>
          <a:p>
            <a:pPr algn="l"/>
            <a:r>
              <a:rPr lang="en-US" sz="4400" u="sng" dirty="0">
                <a:solidFill>
                  <a:srgbClr val="FF0000"/>
                </a:solidFill>
                <a:effectLst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www.haveibeenpwned.com</a:t>
            </a:r>
            <a:endParaRPr lang="en-US" sz="4400" u="sng" dirty="0">
              <a:solidFill>
                <a:srgbClr val="FF0000"/>
              </a:solidFill>
              <a:effectLst/>
              <a:ea typeface="Calibri" panose="020F0502020204030204" pitchFamily="34" charset="0"/>
            </a:endParaRPr>
          </a:p>
          <a:p>
            <a:pPr algn="l"/>
            <a:endParaRPr lang="en-US" sz="4400" dirty="0"/>
          </a:p>
          <a:p>
            <a:pPr algn="l"/>
            <a:r>
              <a:rPr lang="en-US" sz="4400" dirty="0"/>
              <a:t>If your email address appears as being hacked, you should consider changing your password.</a:t>
            </a:r>
          </a:p>
        </p:txBody>
      </p:sp>
    </p:spTree>
    <p:extLst>
      <p:ext uri="{BB962C8B-B14F-4D97-AF65-F5344CB8AC3E}">
        <p14:creationId xmlns:p14="http://schemas.microsoft.com/office/powerpoint/2010/main" val="991281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6288412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Storing your Passwords – Handwritten List: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The weakest security but most simple</a:t>
            </a:r>
          </a:p>
          <a:p>
            <a:pPr algn="l"/>
            <a:r>
              <a:rPr lang="en-US" sz="4400" dirty="0"/>
              <a:t>	thing to do is to write them down in</a:t>
            </a:r>
          </a:p>
          <a:p>
            <a:pPr algn="l"/>
            <a:r>
              <a:rPr lang="en-US" sz="4400" dirty="0"/>
              <a:t>	a journal and keep it in your desk</a:t>
            </a:r>
          </a:p>
          <a:p>
            <a:pPr algn="l"/>
            <a:r>
              <a:rPr lang="en-US" sz="4400" dirty="0"/>
              <a:t>	drawer</a:t>
            </a:r>
          </a:p>
          <a:p>
            <a:pPr marL="742950" indent="-742950" algn="l">
              <a:buAutoNum type="arabicPeriod" startAt="2"/>
            </a:pPr>
            <a:r>
              <a:rPr lang="en-US" sz="4400" dirty="0"/>
              <a:t>Don’t write them on little slips of paper that will get lost or buried under piles of papers</a:t>
            </a:r>
          </a:p>
          <a:p>
            <a:pPr marL="742950" indent="-742950" algn="l">
              <a:buAutoNum type="arabicPeriod" startAt="2"/>
            </a:pPr>
            <a:r>
              <a:rPr lang="en-US" sz="4400" dirty="0"/>
              <a:t>If you write them down, don’t keep the list in plain view of a window</a:t>
            </a:r>
          </a:p>
          <a:p>
            <a:pPr marL="742950" indent="-742950" algn="l">
              <a:buAutoNum type="arabicPeriod"/>
            </a:pPr>
            <a:endParaRPr lang="en-US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BB69F6-EC49-4512-AE7A-87DB6C341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7826" y="1067038"/>
            <a:ext cx="1990476" cy="1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04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6288412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Handwritten List Issues: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Easily lost or stolen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Difficult to keep current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Depending on penmanship, can be hard to decipher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8155C8-A8E8-40C5-B24D-284F9BDAB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848" y="3187799"/>
            <a:ext cx="3504762" cy="3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7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6288412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Storing your Passwords – Digital File: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A more secure way is to create a document or spreadsheet of passwords that you can open up on your computer when it’s needed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You can secure this file by adding a password to it.  This means you would have to type in a password before the file can be opened.  Good for when you have snooping visitors or grandkids that use your computer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30EB19-3388-42BF-8C39-91EDA11FE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5062" y="4968137"/>
            <a:ext cx="1485714" cy="1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9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6288412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Storing your Passwords – Password Manager:</a:t>
            </a:r>
          </a:p>
          <a:p>
            <a:pPr marL="742950" indent="-742950" algn="l">
              <a:buAutoNum type="arabicPeriod"/>
            </a:pPr>
            <a:r>
              <a:rPr lang="en-US" sz="4400" b="1" dirty="0"/>
              <a:t>The most secure way </a:t>
            </a:r>
            <a:r>
              <a:rPr lang="en-US" sz="4400" dirty="0"/>
              <a:t>to store your passwords is in a Password Manager such as LastPass.  There are several managers to choose from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Avoid using your browser’s built-in password manager.  It is not as secure as a stand-alone application like LastPass.</a:t>
            </a:r>
          </a:p>
          <a:p>
            <a:pPr marL="742950" indent="-742950" algn="l">
              <a:buAutoNum type="arabicPeriod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49533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6288412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Storing your Passwords – Take Away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Long passwords are better than short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Don’t use common words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If you write them down, keep them in a secure location</a:t>
            </a:r>
          </a:p>
          <a:p>
            <a:pPr marL="742950" indent="-742950" algn="l">
              <a:buAutoNum type="arabicPeriod"/>
            </a:pPr>
            <a:r>
              <a:rPr lang="en-US" sz="4400" dirty="0"/>
              <a:t>A dedicated password manager application is better than a handwritten list</a:t>
            </a:r>
          </a:p>
          <a:p>
            <a:pPr marL="742950" indent="-742950" algn="l">
              <a:buAutoNum type="arabicPeriod"/>
            </a:pPr>
            <a:endParaRPr lang="en-US" sz="4400" dirty="0"/>
          </a:p>
          <a:p>
            <a:pPr marL="742950" indent="-742950" algn="l">
              <a:buAutoNum type="arabicPeriod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0302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6288412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Let’s view a 15 minute demonstration of how LastPass works and some of its benefits.</a:t>
            </a:r>
          </a:p>
          <a:p>
            <a:pPr algn="l"/>
            <a:endParaRPr lang="en-US" sz="4400" dirty="0"/>
          </a:p>
          <a:p>
            <a:pPr algn="l"/>
            <a:r>
              <a:rPr lang="en-US" sz="4400" dirty="0">
                <a:hlinkClick r:id="rId2"/>
              </a:rPr>
              <a:t>https://youtu.be/0eVukQjo3Wg</a:t>
            </a:r>
            <a:endParaRPr lang="en-US" sz="4400" dirty="0"/>
          </a:p>
          <a:p>
            <a:pPr algn="l"/>
            <a:endParaRPr lang="en-US" sz="4400" dirty="0"/>
          </a:p>
          <a:p>
            <a:pPr algn="l"/>
            <a:endParaRPr lang="en-US" sz="4400" dirty="0"/>
          </a:p>
          <a:p>
            <a:pPr marL="742950" indent="-742950" algn="l">
              <a:buAutoNum type="arabicPeriod"/>
            </a:pPr>
            <a:endParaRPr lang="en-US" sz="4400" dirty="0"/>
          </a:p>
          <a:p>
            <a:pPr marL="742950" indent="-742950" algn="l">
              <a:buAutoNum type="arabicPeriod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35822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D43170-51B0-4262-B4FC-14B85B555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698" y="280339"/>
            <a:ext cx="11650824" cy="6288412"/>
          </a:xfrm>
        </p:spPr>
        <p:txBody>
          <a:bodyPr>
            <a:noAutofit/>
          </a:bodyPr>
          <a:lstStyle/>
          <a:p>
            <a:endParaRPr lang="en-US" sz="4400" dirty="0"/>
          </a:p>
          <a:p>
            <a:r>
              <a:rPr lang="en-US" sz="5400" dirty="0">
                <a:latin typeface="Algerian" panose="04020705040A02060702" pitchFamily="82" charset="0"/>
              </a:rPr>
              <a:t>Questions or Comments?</a:t>
            </a:r>
          </a:p>
          <a:p>
            <a:r>
              <a:rPr lang="en-US" sz="28700">
                <a:solidFill>
                  <a:srgbClr val="FF0000"/>
                </a:solidFill>
                <a:latin typeface="Algerian" panose="04020705040A02060702" pitchFamily="82" charset="0"/>
              </a:rPr>
              <a:t>?</a:t>
            </a:r>
            <a:endParaRPr lang="en-US" sz="28700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algn="l"/>
            <a:endParaRPr lang="en-US" sz="4400" dirty="0"/>
          </a:p>
          <a:p>
            <a:pPr algn="l"/>
            <a:endParaRPr lang="en-US" sz="4400" dirty="0"/>
          </a:p>
          <a:p>
            <a:pPr marL="742950" indent="-742950" algn="l">
              <a:buAutoNum type="arabicPeriod"/>
            </a:pPr>
            <a:endParaRPr lang="en-US" sz="4400" dirty="0"/>
          </a:p>
          <a:p>
            <a:pPr marL="742950" indent="-742950" algn="l">
              <a:buAutoNum type="arabicPeriod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36028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530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Guistino</dc:creator>
  <cp:lastModifiedBy>Ross Guistino</cp:lastModifiedBy>
  <cp:revision>27</cp:revision>
  <dcterms:created xsi:type="dcterms:W3CDTF">2022-01-05T04:57:59Z</dcterms:created>
  <dcterms:modified xsi:type="dcterms:W3CDTF">2022-02-13T23:24:21Z</dcterms:modified>
</cp:coreProperties>
</file>