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4"/>
  </p:sldMasterIdLst>
  <p:sldIdLst>
    <p:sldId id="256" r:id="rId5"/>
    <p:sldId id="257" r:id="rId6"/>
    <p:sldId id="266" r:id="rId7"/>
    <p:sldId id="272" r:id="rId8"/>
    <p:sldId id="258" r:id="rId9"/>
    <p:sldId id="260" r:id="rId10"/>
    <p:sldId id="265" r:id="rId11"/>
    <p:sldId id="259" r:id="rId12"/>
    <p:sldId id="269" r:id="rId13"/>
    <p:sldId id="268" r:id="rId14"/>
    <p:sldId id="264" r:id="rId15"/>
    <p:sldId id="270" r:id="rId16"/>
    <p:sldId id="271" r:id="rId17"/>
    <p:sldId id="262"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3" d="100"/>
          <a:sy n="53"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3BEF823-48A5-43FC-BE03-E79964288B41}" type="datetimeFigureOut">
              <a:rPr lang="en-US" smtClean="0"/>
              <a:t>3/12/2024</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867884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89401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874698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619610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500888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783898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8" name="Footer Placeholder 7"/>
          <p:cNvSpPr>
            <a:spLocks noGrp="1"/>
          </p:cNvSpPr>
          <p:nvPr>
            <p:ph type="ftr" sz="quarter" idx="11"/>
          </p:nvPr>
        </p:nvSpPr>
        <p:spPr/>
        <p:txBody>
          <a:bodyPr/>
          <a:lstStyle/>
          <a:p>
            <a:pPr algn="l"/>
            <a:endParaRPr lang="en-US" dirty="0"/>
          </a:p>
        </p:txBody>
      </p:sp>
      <p:sp>
        <p:nvSpPr>
          <p:cNvPr id="9" name="Slide Number Placeholder 8"/>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1100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4" name="Footer Placeholder 3"/>
          <p:cNvSpPr>
            <a:spLocks noGrp="1"/>
          </p:cNvSpPr>
          <p:nvPr>
            <p:ph type="ftr" sz="quarter" idx="11"/>
          </p:nvPr>
        </p:nvSpPr>
        <p:spPr/>
        <p:txBody>
          <a:bodyPr/>
          <a:lstStyle/>
          <a:p>
            <a:pPr algn="l"/>
            <a:endParaRPr lang="en-US" dirty="0"/>
          </a:p>
        </p:txBody>
      </p:sp>
      <p:sp>
        <p:nvSpPr>
          <p:cNvPr id="5" name="Slide Number Placeholder 4"/>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97280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3" name="Footer Placeholder 2"/>
          <p:cNvSpPr>
            <a:spLocks noGrp="1"/>
          </p:cNvSpPr>
          <p:nvPr>
            <p:ph type="ftr" sz="quarter" idx="11"/>
          </p:nvPr>
        </p:nvSpPr>
        <p:spPr/>
        <p:txBody>
          <a:bodyPr/>
          <a:lstStyle/>
          <a:p>
            <a:pPr algn="l"/>
            <a:endParaRPr lang="en-US" dirty="0"/>
          </a:p>
        </p:txBody>
      </p:sp>
      <p:sp>
        <p:nvSpPr>
          <p:cNvPr id="4" name="Slide Number Placeholder 3"/>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258061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pPr algn="r"/>
            <a:fld id="{53BEF823-48A5-43FC-BE03-E79964288B41}" type="datetimeFigureOut">
              <a:rPr lang="en-US" smtClean="0"/>
              <a:pPr algn="r"/>
              <a:t>3/12/2024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94608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pPr algn="r"/>
            <a:fld id="{53BEF823-48A5-43FC-BE03-E79964288B41}" type="datetimeFigureOut">
              <a:rPr lang="en-US" smtClean="0"/>
              <a:pPr algn="r"/>
              <a:t>3/12/2024</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pPr algn="l"/>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36516979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pPr algn="r"/>
            <a:fld id="{53BEF823-48A5-43FC-BE03-E79964288B41}" type="datetimeFigureOut">
              <a:rPr lang="en-US" smtClean="0"/>
              <a:pPr algn="r"/>
              <a:t>3/12/2024</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pPr algn="l"/>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201506885"/>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sonomalibrary.driving-tests.org/california/"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sonomalibrary.org/" TargetMode="External"/><Relationship Id="rId2" Type="http://schemas.openxmlformats.org/officeDocument/2006/relationships/hyperlink" Target="mailto:windsor@sonomalibrary.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hyperlink" Target="https://parks.sonomacounty.ca.gov/"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sonomalibrary.org/Chromekits" TargetMode="External"/><Relationship Id="rId2" Type="http://schemas.openxmlformats.org/officeDocument/2006/relationships/hyperlink" Target="https://sonomalibrary.org/sonomafi" TargetMode="Externa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sonomalibrary.org/browse/libraryofthings/cameracatalog"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4AA0C77-4ECE-4BEE-B093-4D8E915D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3504" y="770467"/>
            <a:ext cx="4205568" cy="3352800"/>
          </a:xfrm>
        </p:spPr>
        <p:txBody>
          <a:bodyPr>
            <a:normAutofit/>
          </a:bodyPr>
          <a:lstStyle/>
          <a:p>
            <a:r>
              <a:rPr lang="en-US" sz="6700" b="1">
                <a:ea typeface="+mj-lt"/>
                <a:cs typeface="+mj-lt"/>
              </a:rPr>
              <a:t>What's New at Windsor Library?</a:t>
            </a:r>
            <a:endParaRPr lang="en-US" sz="6700" b="1"/>
          </a:p>
        </p:txBody>
      </p:sp>
      <p:sp>
        <p:nvSpPr>
          <p:cNvPr id="3" name="Subtitle 2"/>
          <p:cNvSpPr>
            <a:spLocks noGrp="1"/>
          </p:cNvSpPr>
          <p:nvPr>
            <p:ph type="subTitle" idx="1"/>
          </p:nvPr>
        </p:nvSpPr>
        <p:spPr>
          <a:xfrm>
            <a:off x="667512" y="4206876"/>
            <a:ext cx="4141559" cy="1645920"/>
          </a:xfrm>
        </p:spPr>
        <p:txBody>
          <a:bodyPr>
            <a:normAutofit/>
          </a:bodyPr>
          <a:lstStyle/>
          <a:p>
            <a:r>
              <a:rPr lang="en-US" sz="2800" dirty="0">
                <a:solidFill>
                  <a:srgbClr val="FFFFFF"/>
                </a:solidFill>
              </a:rPr>
              <a:t>Vicki Chavez, Adult Services Librarian</a:t>
            </a:r>
          </a:p>
        </p:txBody>
      </p:sp>
      <p:sp>
        <p:nvSpPr>
          <p:cNvPr id="12" name="Rectangle 11">
            <a:extLst>
              <a:ext uri="{FF2B5EF4-FFF2-40B4-BE49-F238E27FC236}">
                <a16:creationId xmlns:a16="http://schemas.microsoft.com/office/drawing/2014/main" id="{F5586C31-848B-4D51-83B1-B9FD594E3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a person in the middle&#10;&#10;Description automatically generated">
            <a:extLst>
              <a:ext uri="{FF2B5EF4-FFF2-40B4-BE49-F238E27FC236}">
                <a16:creationId xmlns:a16="http://schemas.microsoft.com/office/drawing/2014/main" id="{F11D95D0-2FA9-4F40-3A0B-CFA73D6E0E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162558"/>
            <a:ext cx="5452536" cy="418056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hade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7C7E1896-2992-48D4-85AC-95AB8AB1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465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A3EDEC-E321-3F60-0DC4-A9B369DC09EC}"/>
              </a:ext>
            </a:extLst>
          </p:cNvPr>
          <p:cNvSpPr>
            <a:spLocks noGrp="1"/>
          </p:cNvSpPr>
          <p:nvPr>
            <p:ph type="title"/>
          </p:nvPr>
        </p:nvSpPr>
        <p:spPr>
          <a:xfrm>
            <a:off x="603504" y="770466"/>
            <a:ext cx="6771657" cy="5325533"/>
          </a:xfrm>
        </p:spPr>
        <p:txBody>
          <a:bodyPr vert="horz" lIns="91440" tIns="45720" rIns="91440" bIns="45720" rtlCol="0" anchor="ctr">
            <a:normAutofit/>
          </a:bodyPr>
          <a:lstStyle/>
          <a:p>
            <a:r>
              <a:rPr lang="en-US" sz="4600" dirty="0">
                <a:solidFill>
                  <a:srgbClr val="FFFFFF"/>
                </a:solidFill>
              </a:rPr>
              <a:t>1. </a:t>
            </a:r>
            <a:r>
              <a:rPr lang="en-US" sz="4600" dirty="0" err="1">
                <a:solidFill>
                  <a:srgbClr val="FFFFFF"/>
                </a:solidFill>
              </a:rPr>
              <a:t>Kanopy</a:t>
            </a:r>
            <a:br>
              <a:rPr lang="en-US" sz="4600" dirty="0">
                <a:solidFill>
                  <a:srgbClr val="FFFFFF"/>
                </a:solidFill>
              </a:rPr>
            </a:br>
            <a:r>
              <a:rPr lang="en-US" sz="4600" dirty="0">
                <a:solidFill>
                  <a:srgbClr val="FFFFFF"/>
                </a:solidFill>
              </a:rPr>
              <a:t>2. Libby</a:t>
            </a:r>
            <a:br>
              <a:rPr lang="en-US" sz="4600" dirty="0">
                <a:solidFill>
                  <a:srgbClr val="FFFFFF"/>
                </a:solidFill>
              </a:rPr>
            </a:br>
            <a:r>
              <a:rPr lang="en-US" sz="4600" dirty="0">
                <a:solidFill>
                  <a:srgbClr val="FFFFFF"/>
                </a:solidFill>
              </a:rPr>
              <a:t>3. Hoopla</a:t>
            </a:r>
            <a:br>
              <a:rPr lang="en-US" sz="4600" dirty="0">
                <a:solidFill>
                  <a:srgbClr val="FFFFFF"/>
                </a:solidFill>
              </a:rPr>
            </a:br>
            <a:r>
              <a:rPr lang="en-US" sz="4600" dirty="0">
                <a:solidFill>
                  <a:srgbClr val="FFFFFF"/>
                </a:solidFill>
              </a:rPr>
              <a:t>4. DMV Practice Driving Tests</a:t>
            </a:r>
            <a:br>
              <a:rPr lang="en-US" sz="4600" dirty="0">
                <a:solidFill>
                  <a:srgbClr val="FFFFFF"/>
                </a:solidFill>
              </a:rPr>
            </a:br>
            <a:endParaRPr lang="en-US" sz="4600" dirty="0">
              <a:solidFill>
                <a:srgbClr val="FFFFFF"/>
              </a:solidFill>
            </a:endParaRPr>
          </a:p>
        </p:txBody>
      </p:sp>
      <p:sp useBgFill="1">
        <p:nvSpPr>
          <p:cNvPr id="12" name="Rectangle 11">
            <a:extLst>
              <a:ext uri="{FF2B5EF4-FFF2-40B4-BE49-F238E27FC236}">
                <a16:creationId xmlns:a16="http://schemas.microsoft.com/office/drawing/2014/main" id="{2808B93E-0C39-407B-943D-71F2BAFB4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4" y="0"/>
            <a:ext cx="46573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1107A98-49C4-A044-FD8D-62CFE9464D88}"/>
              </a:ext>
            </a:extLst>
          </p:cNvPr>
          <p:cNvSpPr>
            <a:spLocks noGrp="1"/>
          </p:cNvSpPr>
          <p:nvPr>
            <p:ph type="body" idx="1"/>
          </p:nvPr>
        </p:nvSpPr>
        <p:spPr>
          <a:xfrm>
            <a:off x="7856384" y="643467"/>
            <a:ext cx="3692149" cy="5452532"/>
          </a:xfrm>
        </p:spPr>
        <p:txBody>
          <a:bodyPr vert="horz" lIns="91440" tIns="45720" rIns="91440" bIns="45720" rtlCol="0" anchor="ctr">
            <a:normAutofit/>
          </a:bodyPr>
          <a:lstStyle/>
          <a:p>
            <a:pPr algn="ctr"/>
            <a:r>
              <a:rPr lang="en-US" b="1" dirty="0">
                <a:solidFill>
                  <a:schemeClr val="accent1">
                    <a:lumMod val="75000"/>
                  </a:schemeClr>
                </a:solidFill>
              </a:rPr>
              <a:t>Great Databases</a:t>
            </a:r>
          </a:p>
        </p:txBody>
      </p:sp>
    </p:spTree>
    <p:extLst>
      <p:ext uri="{BB962C8B-B14F-4D97-AF65-F5344CB8AC3E}">
        <p14:creationId xmlns:p14="http://schemas.microsoft.com/office/powerpoint/2010/main" val="3518582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CD333CBE-B699-4E3B-9F45-C045F773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6F31E66-B771-3B4E-5DCE-368E2E1383E1}"/>
              </a:ext>
            </a:extLst>
          </p:cNvPr>
          <p:cNvSpPr>
            <a:spLocks noGrp="1"/>
          </p:cNvSpPr>
          <p:nvPr>
            <p:ph type="title"/>
          </p:nvPr>
        </p:nvSpPr>
        <p:spPr>
          <a:xfrm>
            <a:off x="603504" y="770467"/>
            <a:ext cx="4205568" cy="3352800"/>
          </a:xfrm>
        </p:spPr>
        <p:txBody>
          <a:bodyPr vert="horz" lIns="91440" tIns="45720" rIns="91440" bIns="45720" rtlCol="0" anchor="b">
            <a:normAutofit/>
          </a:bodyPr>
          <a:lstStyle/>
          <a:p>
            <a:r>
              <a:rPr lang="en-US" sz="2300" b="0" i="0" kern="1200" spc="-120" baseline="0" dirty="0" err="1">
                <a:solidFill>
                  <a:srgbClr val="FFFFFF"/>
                </a:solidFill>
                <a:effectLst/>
                <a:latin typeface="+mj-lt"/>
                <a:ea typeface="+mj-ea"/>
                <a:cs typeface="+mj-cs"/>
              </a:rPr>
              <a:t>Kanopy</a:t>
            </a:r>
            <a:r>
              <a:rPr lang="en-US" sz="2300" b="0" i="0" kern="1200" spc="-120" baseline="0" dirty="0">
                <a:solidFill>
                  <a:srgbClr val="FFFFFF"/>
                </a:solidFill>
                <a:effectLst/>
                <a:latin typeface="+mj-lt"/>
                <a:ea typeface="+mj-ea"/>
                <a:cs typeface="+mj-cs"/>
              </a:rPr>
              <a:t> is a streaming movie collection that showcases more than 30,000 of the world’s best, classic, and groundbreaking films. Includes access to the </a:t>
            </a:r>
            <a:r>
              <a:rPr lang="en-US" sz="2300" b="1" kern="1200" spc="-120" baseline="0" dirty="0">
                <a:solidFill>
                  <a:srgbClr val="FFFFFF"/>
                </a:solidFill>
                <a:effectLst/>
                <a:latin typeface="+mj-lt"/>
                <a:ea typeface="+mj-ea"/>
                <a:cs typeface="+mj-cs"/>
              </a:rPr>
              <a:t>Criterion Collection*</a:t>
            </a:r>
            <a:r>
              <a:rPr lang="en-US" sz="2300" b="0" i="0" kern="1200" spc="-120" baseline="0" dirty="0">
                <a:solidFill>
                  <a:srgbClr val="FFFFFF"/>
                </a:solidFill>
                <a:effectLst/>
                <a:latin typeface="+mj-lt"/>
                <a:ea typeface="+mj-ea"/>
                <a:cs typeface="+mj-cs"/>
              </a:rPr>
              <a:t>, award-winning documentaries, film festival favorites, and foreign films.</a:t>
            </a:r>
            <a:br>
              <a:rPr lang="en-US" sz="2300" b="0" i="0" kern="1200" spc="-120" baseline="0" dirty="0">
                <a:solidFill>
                  <a:srgbClr val="FFFFFF"/>
                </a:solidFill>
                <a:effectLst/>
                <a:latin typeface="+mj-lt"/>
                <a:ea typeface="+mj-ea"/>
                <a:cs typeface="+mj-cs"/>
              </a:rPr>
            </a:br>
            <a:br>
              <a:rPr lang="en-US" sz="2300" b="0" i="0" kern="1200" spc="-120" baseline="0" dirty="0">
                <a:solidFill>
                  <a:srgbClr val="FFFFFF"/>
                </a:solidFill>
                <a:effectLst/>
                <a:latin typeface="+mj-lt"/>
                <a:ea typeface="+mj-ea"/>
                <a:cs typeface="+mj-cs"/>
              </a:rPr>
            </a:br>
            <a:r>
              <a:rPr lang="en-US" sz="2300" b="0" i="0" kern="1200" spc="-120" baseline="0" dirty="0">
                <a:solidFill>
                  <a:srgbClr val="FFFFFF"/>
                </a:solidFill>
                <a:effectLst/>
                <a:latin typeface="+mj-lt"/>
                <a:ea typeface="+mj-ea"/>
                <a:cs typeface="+mj-cs"/>
              </a:rPr>
              <a:t>https://www.sonomalibrary.org/elibrary/a-z/kanopy</a:t>
            </a:r>
            <a:endParaRPr lang="en-US" sz="2300" kern="1200" spc="-120" baseline="0" dirty="0">
              <a:solidFill>
                <a:srgbClr val="FFFFFF"/>
              </a:solidFill>
              <a:latin typeface="+mj-lt"/>
              <a:ea typeface="+mj-ea"/>
              <a:cs typeface="+mj-cs"/>
            </a:endParaRPr>
          </a:p>
        </p:txBody>
      </p:sp>
      <p:sp>
        <p:nvSpPr>
          <p:cNvPr id="3" name="Text Placeholder 2">
            <a:extLst>
              <a:ext uri="{FF2B5EF4-FFF2-40B4-BE49-F238E27FC236}">
                <a16:creationId xmlns:a16="http://schemas.microsoft.com/office/drawing/2014/main" id="{DBBC651D-E35D-2036-5461-54A33BEA2138}"/>
              </a:ext>
            </a:extLst>
          </p:cNvPr>
          <p:cNvSpPr>
            <a:spLocks noGrp="1"/>
          </p:cNvSpPr>
          <p:nvPr>
            <p:ph type="body" idx="1"/>
          </p:nvPr>
        </p:nvSpPr>
        <p:spPr>
          <a:xfrm>
            <a:off x="667512" y="4206876"/>
            <a:ext cx="4141559" cy="1645920"/>
          </a:xfrm>
        </p:spPr>
        <p:txBody>
          <a:bodyPr vert="horz" lIns="91440" tIns="45720" rIns="91440" bIns="45720" rtlCol="0">
            <a:normAutofit/>
          </a:bodyPr>
          <a:lstStyle/>
          <a:p>
            <a:r>
              <a:rPr lang="en-US" sz="2800" b="1">
                <a:solidFill>
                  <a:schemeClr val="bg1"/>
                </a:solidFill>
              </a:rPr>
              <a:t> </a:t>
            </a:r>
          </a:p>
        </p:txBody>
      </p:sp>
      <p:sp>
        <p:nvSpPr>
          <p:cNvPr id="1033" name="Rectangle 1032">
            <a:extLst>
              <a:ext uri="{FF2B5EF4-FFF2-40B4-BE49-F238E27FC236}">
                <a16:creationId xmlns:a16="http://schemas.microsoft.com/office/drawing/2014/main" id="{FCA118C4-32A6-466D-8453-BA738103A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Kanopy Logo ">
            <a:extLst>
              <a:ext uri="{FF2B5EF4-FFF2-40B4-BE49-F238E27FC236}">
                <a16:creationId xmlns:a16="http://schemas.microsoft.com/office/drawing/2014/main" id="{A54D2E36-6583-71C7-07EA-871BF863B8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55" r="420" b="-2"/>
          <a:stretch/>
        </p:blipFill>
        <p:spPr bwMode="auto">
          <a:xfrm>
            <a:off x="6096000" y="629265"/>
            <a:ext cx="5452536" cy="5585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7495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CD333CBE-B699-4E3B-9F45-C045F773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6F31E66-B771-3B4E-5DCE-368E2E1383E1}"/>
              </a:ext>
            </a:extLst>
          </p:cNvPr>
          <p:cNvSpPr>
            <a:spLocks noGrp="1"/>
          </p:cNvSpPr>
          <p:nvPr>
            <p:ph type="title"/>
          </p:nvPr>
        </p:nvSpPr>
        <p:spPr>
          <a:xfrm>
            <a:off x="603504" y="770467"/>
            <a:ext cx="4205568" cy="3352800"/>
          </a:xfrm>
        </p:spPr>
        <p:txBody>
          <a:bodyPr vert="horz" lIns="91440" tIns="45720" rIns="91440" bIns="45720" rtlCol="0" anchor="b">
            <a:normAutofit/>
          </a:bodyPr>
          <a:lstStyle/>
          <a:p>
            <a:r>
              <a:rPr lang="en-US" sz="2900" b="0" i="0" kern="1200" spc="-120" baseline="0">
                <a:solidFill>
                  <a:srgbClr val="FFFFFF"/>
                </a:solidFill>
                <a:effectLst/>
                <a:latin typeface="+mj-lt"/>
                <a:ea typeface="+mj-ea"/>
                <a:cs typeface="+mj-cs"/>
              </a:rPr>
              <a:t>Libby, by Overdrive, is a digital platform that offers thousands of eBooks, eAudiobooks, comics and eMagazines in fiction and nonfiction.</a:t>
            </a:r>
            <a:br>
              <a:rPr lang="en-US" sz="2900" b="0" i="0" kern="1200" spc="-120" baseline="0">
                <a:solidFill>
                  <a:srgbClr val="FFFFFF"/>
                </a:solidFill>
                <a:effectLst/>
                <a:latin typeface="+mj-lt"/>
                <a:ea typeface="+mj-ea"/>
                <a:cs typeface="+mj-cs"/>
              </a:rPr>
            </a:br>
            <a:br>
              <a:rPr lang="en-US" sz="2900" b="0" i="0" kern="1200" spc="-120" baseline="0">
                <a:solidFill>
                  <a:srgbClr val="FFFFFF"/>
                </a:solidFill>
                <a:effectLst/>
                <a:latin typeface="+mj-lt"/>
                <a:ea typeface="+mj-ea"/>
                <a:cs typeface="+mj-cs"/>
              </a:rPr>
            </a:br>
            <a:r>
              <a:rPr lang="en-US" sz="2900" b="0" i="0" kern="1200" spc="-120" baseline="0">
                <a:solidFill>
                  <a:srgbClr val="FFFFFF"/>
                </a:solidFill>
                <a:effectLst/>
                <a:latin typeface="+mj-lt"/>
                <a:ea typeface="+mj-ea"/>
                <a:cs typeface="+mj-cs"/>
              </a:rPr>
              <a:t>https://www.sonomalibrary.org/elibrary/a-z/libby</a:t>
            </a:r>
            <a:endParaRPr lang="en-US" sz="2900" kern="1200" spc="-120" baseline="0">
              <a:solidFill>
                <a:srgbClr val="FFFFFF"/>
              </a:solidFill>
              <a:latin typeface="+mj-lt"/>
              <a:ea typeface="+mj-ea"/>
              <a:cs typeface="+mj-cs"/>
            </a:endParaRPr>
          </a:p>
        </p:txBody>
      </p:sp>
      <p:sp>
        <p:nvSpPr>
          <p:cNvPr id="3" name="Text Placeholder 2">
            <a:extLst>
              <a:ext uri="{FF2B5EF4-FFF2-40B4-BE49-F238E27FC236}">
                <a16:creationId xmlns:a16="http://schemas.microsoft.com/office/drawing/2014/main" id="{DBBC651D-E35D-2036-5461-54A33BEA2138}"/>
              </a:ext>
            </a:extLst>
          </p:cNvPr>
          <p:cNvSpPr>
            <a:spLocks noGrp="1"/>
          </p:cNvSpPr>
          <p:nvPr>
            <p:ph type="body" idx="1"/>
          </p:nvPr>
        </p:nvSpPr>
        <p:spPr>
          <a:xfrm>
            <a:off x="667512" y="4206876"/>
            <a:ext cx="4141559" cy="1645920"/>
          </a:xfrm>
        </p:spPr>
        <p:txBody>
          <a:bodyPr vert="horz" lIns="91440" tIns="45720" rIns="91440" bIns="45720" rtlCol="0">
            <a:normAutofit/>
          </a:bodyPr>
          <a:lstStyle/>
          <a:p>
            <a:r>
              <a:rPr lang="en-US" sz="2800" b="1">
                <a:solidFill>
                  <a:schemeClr val="bg1"/>
                </a:solidFill>
              </a:rPr>
              <a:t> </a:t>
            </a:r>
          </a:p>
        </p:txBody>
      </p:sp>
      <p:sp>
        <p:nvSpPr>
          <p:cNvPr id="2057" name="Rectangle 2056">
            <a:extLst>
              <a:ext uri="{FF2B5EF4-FFF2-40B4-BE49-F238E27FC236}">
                <a16:creationId xmlns:a16="http://schemas.microsoft.com/office/drawing/2014/main" id="{FCA118C4-32A6-466D-8453-BA738103A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Libby Icon">
            <a:extLst>
              <a:ext uri="{FF2B5EF4-FFF2-40B4-BE49-F238E27FC236}">
                <a16:creationId xmlns:a16="http://schemas.microsoft.com/office/drawing/2014/main" id="{54CC6DE3-9B74-FA22-9211-6291BF6544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76" r="2" b="2"/>
          <a:stretch/>
        </p:blipFill>
        <p:spPr bwMode="auto">
          <a:xfrm>
            <a:off x="6096000" y="629265"/>
            <a:ext cx="5452536" cy="5585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371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D87AB319-64C0-4E2D-B1CD-0A970301B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081" name="Rectangle 3080">
            <a:extLst>
              <a:ext uri="{FF2B5EF4-FFF2-40B4-BE49-F238E27FC236}">
                <a16:creationId xmlns:a16="http://schemas.microsoft.com/office/drawing/2014/main" id="{F4AA0C77-4ECE-4BEE-B093-4D8E915D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F31E66-B771-3B4E-5DCE-368E2E1383E1}"/>
              </a:ext>
            </a:extLst>
          </p:cNvPr>
          <p:cNvSpPr>
            <a:spLocks noGrp="1"/>
          </p:cNvSpPr>
          <p:nvPr>
            <p:ph type="title"/>
          </p:nvPr>
        </p:nvSpPr>
        <p:spPr>
          <a:xfrm>
            <a:off x="667512" y="2331402"/>
            <a:ext cx="4205568" cy="3352800"/>
          </a:xfrm>
        </p:spPr>
        <p:txBody>
          <a:bodyPr vert="horz" lIns="91440" tIns="45720" rIns="91440" bIns="45720" rtlCol="0" anchor="b">
            <a:noAutofit/>
          </a:bodyPr>
          <a:lstStyle/>
          <a:p>
            <a:r>
              <a:rPr lang="en-US" sz="2400" b="0" i="0" dirty="0">
                <a:solidFill>
                  <a:schemeClr val="bg1"/>
                </a:solidFill>
                <a:effectLst/>
                <a:latin typeface="Avenir Next LT Pro" panose="020B0504020202020204" pitchFamily="34" charset="0"/>
              </a:rPr>
              <a:t>Stream digital media with hoopla Digital! Borrow comics, music, TV, movies, </a:t>
            </a:r>
            <a:r>
              <a:rPr lang="en-US" sz="2400" b="0" i="0" dirty="0" err="1">
                <a:solidFill>
                  <a:schemeClr val="bg1"/>
                </a:solidFill>
                <a:effectLst/>
                <a:latin typeface="Avenir Next LT Pro" panose="020B0504020202020204" pitchFamily="34" charset="0"/>
              </a:rPr>
              <a:t>eAudiobooks</a:t>
            </a:r>
            <a:r>
              <a:rPr lang="en-US" sz="2400" b="0" i="0" dirty="0">
                <a:solidFill>
                  <a:schemeClr val="bg1"/>
                </a:solidFill>
                <a:effectLst/>
                <a:latin typeface="Avenir Next LT Pro" panose="020B0504020202020204" pitchFamily="34" charset="0"/>
              </a:rPr>
              <a:t>, and eBooks in all genres and age groups. eBooks and audiobooks are available in English and Spanish. All checked items automatically return themselves. Over 980,000 titles are available, both fiction and non-fiction.</a:t>
            </a:r>
            <a:br>
              <a:rPr lang="en-US" sz="2400" b="0" i="0" dirty="0">
                <a:solidFill>
                  <a:srgbClr val="FFFFFF"/>
                </a:solidFill>
                <a:effectLst/>
                <a:latin typeface="Avenir Next LT Pro" panose="020B0504020202020204" pitchFamily="34" charset="0"/>
              </a:rPr>
            </a:br>
            <a:br>
              <a:rPr lang="en-US" sz="2400" b="0" i="0" dirty="0">
                <a:solidFill>
                  <a:srgbClr val="FFFFFF"/>
                </a:solidFill>
                <a:effectLst/>
                <a:latin typeface="Avenir Next LT Pro" panose="020B0504020202020204" pitchFamily="34" charset="0"/>
              </a:rPr>
            </a:br>
            <a:r>
              <a:rPr lang="en-US" sz="2400" b="0" i="0" dirty="0">
                <a:solidFill>
                  <a:srgbClr val="FFFFFF"/>
                </a:solidFill>
                <a:effectLst/>
                <a:latin typeface="Avenir Next LT Pro" panose="020B0504020202020204" pitchFamily="34" charset="0"/>
              </a:rPr>
              <a:t>https://www.sonomalibrary.org/elibrary/a-z/</a:t>
            </a:r>
            <a:r>
              <a:rPr lang="en-US" sz="2400" dirty="0">
                <a:solidFill>
                  <a:srgbClr val="FFFFFF"/>
                </a:solidFill>
                <a:latin typeface="Avenir Next LT Pro" panose="020B0504020202020204" pitchFamily="34" charset="0"/>
              </a:rPr>
              <a:t>hoopla</a:t>
            </a:r>
          </a:p>
        </p:txBody>
      </p:sp>
      <p:sp>
        <p:nvSpPr>
          <p:cNvPr id="3" name="Text Placeholder 2">
            <a:extLst>
              <a:ext uri="{FF2B5EF4-FFF2-40B4-BE49-F238E27FC236}">
                <a16:creationId xmlns:a16="http://schemas.microsoft.com/office/drawing/2014/main" id="{DBBC651D-E35D-2036-5461-54A33BEA2138}"/>
              </a:ext>
            </a:extLst>
          </p:cNvPr>
          <p:cNvSpPr>
            <a:spLocks noGrp="1"/>
          </p:cNvSpPr>
          <p:nvPr>
            <p:ph type="body" idx="1"/>
          </p:nvPr>
        </p:nvSpPr>
        <p:spPr>
          <a:xfrm>
            <a:off x="667512" y="4206876"/>
            <a:ext cx="4141559" cy="1645920"/>
          </a:xfrm>
        </p:spPr>
        <p:txBody>
          <a:bodyPr vert="horz" lIns="91440" tIns="45720" rIns="91440" bIns="45720" rtlCol="0">
            <a:normAutofit/>
          </a:bodyPr>
          <a:lstStyle/>
          <a:p>
            <a:r>
              <a:rPr lang="en-US" sz="2800" b="1" dirty="0">
                <a:solidFill>
                  <a:srgbClr val="FFFFFF"/>
                </a:solidFill>
              </a:rPr>
              <a:t> </a:t>
            </a:r>
          </a:p>
        </p:txBody>
      </p:sp>
      <p:sp>
        <p:nvSpPr>
          <p:cNvPr id="3083" name="Rectangle 3082">
            <a:extLst>
              <a:ext uri="{FF2B5EF4-FFF2-40B4-BE49-F238E27FC236}">
                <a16:creationId xmlns:a16="http://schemas.microsoft.com/office/drawing/2014/main" id="{F5586C31-848B-4D51-83B1-B9FD594E3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Hoopla Icon">
            <a:extLst>
              <a:ext uri="{FF2B5EF4-FFF2-40B4-BE49-F238E27FC236}">
                <a16:creationId xmlns:a16="http://schemas.microsoft.com/office/drawing/2014/main" id="{1605FB2D-4724-9921-98E8-EE276F7559F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98694" y="629265"/>
            <a:ext cx="5247147" cy="5247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297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hade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7C7E1896-2992-48D4-85AC-95AB8AB1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465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FBDC71-B0B4-2F49-9EEA-21DCCCBF87AE}"/>
              </a:ext>
            </a:extLst>
          </p:cNvPr>
          <p:cNvSpPr>
            <a:spLocks noGrp="1"/>
          </p:cNvSpPr>
          <p:nvPr>
            <p:ph type="title"/>
          </p:nvPr>
        </p:nvSpPr>
        <p:spPr>
          <a:xfrm>
            <a:off x="603504" y="770466"/>
            <a:ext cx="6609413" cy="5325533"/>
          </a:xfrm>
        </p:spPr>
        <p:txBody>
          <a:bodyPr vert="horz" lIns="91440" tIns="45720" rIns="91440" bIns="45720" rtlCol="0" anchor="ctr">
            <a:normAutofit/>
          </a:bodyPr>
          <a:lstStyle/>
          <a:p>
            <a:r>
              <a:rPr lang="en-US" sz="3100" i="0">
                <a:solidFill>
                  <a:srgbClr val="FFFFFF"/>
                </a:solidFill>
              </a:rPr>
              <a:t>Take </a:t>
            </a:r>
            <a:r>
              <a:rPr lang="en-US" sz="3100" b="1">
                <a:solidFill>
                  <a:srgbClr val="FFFFFF"/>
                </a:solidFill>
              </a:rPr>
              <a:t>DMV Practice Driving Tests</a:t>
            </a:r>
            <a:r>
              <a:rPr lang="en-US" sz="3100" i="0">
                <a:solidFill>
                  <a:srgbClr val="FFFFFF"/>
                </a:solidFill>
              </a:rPr>
              <a:t> from home.</a:t>
            </a:r>
            <a:br>
              <a:rPr lang="en-US" sz="3100" i="0">
                <a:solidFill>
                  <a:srgbClr val="FFFFFF"/>
                </a:solidFill>
              </a:rPr>
            </a:br>
            <a:br>
              <a:rPr lang="en-US" sz="3100" i="0">
                <a:solidFill>
                  <a:srgbClr val="FFFFFF"/>
                </a:solidFill>
              </a:rPr>
            </a:br>
            <a:r>
              <a:rPr lang="en-US" sz="3100" i="0">
                <a:solidFill>
                  <a:srgbClr val="FFFFFF"/>
                </a:solidFill>
              </a:rPr>
              <a:t>Review the </a:t>
            </a:r>
            <a:r>
              <a:rPr lang="en-US" sz="3100" b="1">
                <a:solidFill>
                  <a:srgbClr val="FFFFFF"/>
                </a:solidFill>
              </a:rPr>
              <a:t>California DMV Handbook, Commercial Driver Handbook, or Motorcycle Handbook</a:t>
            </a:r>
            <a:r>
              <a:rPr lang="en-US" sz="3100" i="0">
                <a:solidFill>
                  <a:srgbClr val="FFFFFF"/>
                </a:solidFill>
              </a:rPr>
              <a:t> online.</a:t>
            </a:r>
            <a:br>
              <a:rPr lang="en-US" sz="3100" i="0">
                <a:solidFill>
                  <a:srgbClr val="FFFFFF"/>
                </a:solidFill>
              </a:rPr>
            </a:br>
            <a:br>
              <a:rPr lang="en-US" sz="3100" i="0">
                <a:solidFill>
                  <a:srgbClr val="FFFFFF"/>
                </a:solidFill>
              </a:rPr>
            </a:br>
            <a:r>
              <a:rPr lang="en-US" sz="3100" i="0">
                <a:solidFill>
                  <a:srgbClr val="FFFFFF"/>
                </a:solidFill>
              </a:rPr>
              <a:t>Then take practice driving tests!</a:t>
            </a:r>
            <a:br>
              <a:rPr lang="en-US" sz="3100" i="0">
                <a:solidFill>
                  <a:srgbClr val="FFFFFF"/>
                </a:solidFill>
              </a:rPr>
            </a:br>
            <a:endParaRPr lang="en-US" sz="3100" i="0">
              <a:solidFill>
                <a:srgbClr val="FFFFFF"/>
              </a:solidFill>
            </a:endParaRPr>
          </a:p>
          <a:p>
            <a:r>
              <a:rPr lang="en-US" sz="3100" i="0">
                <a:solidFill>
                  <a:srgbClr val="FFFFFF"/>
                </a:solidFill>
                <a:hlinkClick r:id="rId2"/>
              </a:rPr>
              <a:t>https://sonomalibrary.driving-tests.org/california/</a:t>
            </a:r>
            <a:br>
              <a:rPr lang="en-US" sz="3100" i="0">
                <a:solidFill>
                  <a:srgbClr val="FFFFFF"/>
                </a:solidFill>
              </a:rPr>
            </a:br>
            <a:endParaRPr lang="en-US" sz="3100">
              <a:solidFill>
                <a:srgbClr val="FFFFFF"/>
              </a:solidFill>
            </a:endParaRPr>
          </a:p>
        </p:txBody>
      </p:sp>
      <p:sp useBgFill="1">
        <p:nvSpPr>
          <p:cNvPr id="12" name="Rectangle 11">
            <a:extLst>
              <a:ext uri="{FF2B5EF4-FFF2-40B4-BE49-F238E27FC236}">
                <a16:creationId xmlns:a16="http://schemas.microsoft.com/office/drawing/2014/main" id="{2808B93E-0C39-407B-943D-71F2BAFB4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4" y="0"/>
            <a:ext cx="46573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2866177-BF74-49D1-A502-A159845FFA1A}"/>
              </a:ext>
            </a:extLst>
          </p:cNvPr>
          <p:cNvSpPr>
            <a:spLocks noGrp="1"/>
          </p:cNvSpPr>
          <p:nvPr>
            <p:ph type="body" idx="1"/>
          </p:nvPr>
        </p:nvSpPr>
        <p:spPr>
          <a:xfrm>
            <a:off x="7856384" y="643467"/>
            <a:ext cx="3692149" cy="5452532"/>
          </a:xfrm>
        </p:spPr>
        <p:txBody>
          <a:bodyPr vert="horz" lIns="91440" tIns="45720" rIns="91440" bIns="45720" rtlCol="0" anchor="ctr">
            <a:normAutofit/>
          </a:bodyPr>
          <a:lstStyle/>
          <a:p>
            <a:pPr algn="ctr"/>
            <a:r>
              <a:rPr lang="en-US" b="1" dirty="0">
                <a:solidFill>
                  <a:schemeClr val="accent1">
                    <a:lumMod val="75000"/>
                  </a:schemeClr>
                </a:solidFill>
              </a:rPr>
              <a:t>DMV Practice</a:t>
            </a:r>
          </a:p>
          <a:p>
            <a:pPr algn="ctr"/>
            <a:r>
              <a:rPr lang="en-US" b="1" dirty="0">
                <a:solidFill>
                  <a:schemeClr val="accent1">
                    <a:lumMod val="75000"/>
                  </a:schemeClr>
                </a:solidFill>
              </a:rPr>
              <a:t>Driving Tests</a:t>
            </a:r>
          </a:p>
        </p:txBody>
      </p:sp>
    </p:spTree>
    <p:extLst>
      <p:ext uri="{BB962C8B-B14F-4D97-AF65-F5344CB8AC3E}">
        <p14:creationId xmlns:p14="http://schemas.microsoft.com/office/powerpoint/2010/main" val="2684231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B9B45C-586D-6030-0960-DAAF98B65636}"/>
              </a:ext>
            </a:extLst>
          </p:cNvPr>
          <p:cNvSpPr>
            <a:spLocks noGrp="1"/>
          </p:cNvSpPr>
          <p:nvPr>
            <p:ph type="title"/>
          </p:nvPr>
        </p:nvSpPr>
        <p:spPr>
          <a:xfrm>
            <a:off x="657224" y="936711"/>
            <a:ext cx="2988265" cy="4984578"/>
          </a:xfrm>
        </p:spPr>
        <p:txBody>
          <a:bodyPr>
            <a:normAutofit/>
          </a:bodyPr>
          <a:lstStyle/>
          <a:p>
            <a:r>
              <a:rPr lang="en-US" sz="4400">
                <a:solidFill>
                  <a:srgbClr val="FFFFFF"/>
                </a:solidFill>
              </a:rPr>
              <a:t>Questions?</a:t>
            </a:r>
          </a:p>
        </p:txBody>
      </p:sp>
      <p:sp>
        <p:nvSpPr>
          <p:cNvPr id="3" name="Content Placeholder 2">
            <a:extLst>
              <a:ext uri="{FF2B5EF4-FFF2-40B4-BE49-F238E27FC236}">
                <a16:creationId xmlns:a16="http://schemas.microsoft.com/office/drawing/2014/main" id="{EE5A4553-335C-E5B8-5400-FDBD7EE7F4F2}"/>
              </a:ext>
            </a:extLst>
          </p:cNvPr>
          <p:cNvSpPr>
            <a:spLocks noGrp="1"/>
          </p:cNvSpPr>
          <p:nvPr>
            <p:ph idx="1"/>
          </p:nvPr>
        </p:nvSpPr>
        <p:spPr>
          <a:xfrm>
            <a:off x="4614389" y="936711"/>
            <a:ext cx="6815992" cy="4984578"/>
          </a:xfrm>
        </p:spPr>
        <p:txBody>
          <a:bodyPr anchor="ctr">
            <a:normAutofit/>
          </a:bodyPr>
          <a:lstStyle/>
          <a:p>
            <a:r>
              <a:rPr lang="en-US" dirty="0">
                <a:latin typeface="Avenir Next LT Pro" panose="020B0504020202020204" pitchFamily="34" charset="0"/>
              </a:rPr>
              <a:t>Windsor Regional Library</a:t>
            </a:r>
          </a:p>
          <a:p>
            <a:r>
              <a:rPr lang="en-US" dirty="0">
                <a:latin typeface="Avenir Next LT Pro" panose="020B0504020202020204" pitchFamily="34" charset="0"/>
              </a:rPr>
              <a:t>1020 Old Redwood Highway</a:t>
            </a:r>
          </a:p>
          <a:p>
            <a:r>
              <a:rPr lang="en-US" dirty="0">
                <a:latin typeface="Avenir Next LT Pro" panose="020B0504020202020204" pitchFamily="34" charset="0"/>
              </a:rPr>
              <a:t>Building 100</a:t>
            </a:r>
          </a:p>
          <a:p>
            <a:r>
              <a:rPr lang="en-US" dirty="0">
                <a:latin typeface="Avenir Next LT Pro" panose="020B0504020202020204" pitchFamily="34" charset="0"/>
              </a:rPr>
              <a:t>Windsor, CA 95492</a:t>
            </a:r>
          </a:p>
          <a:p>
            <a:endParaRPr lang="en-US" dirty="0">
              <a:latin typeface="Avenir Next LT Pro" panose="020B0504020202020204" pitchFamily="34" charset="0"/>
            </a:endParaRPr>
          </a:p>
          <a:p>
            <a:r>
              <a:rPr lang="en-US" dirty="0">
                <a:latin typeface="Avenir Next LT Pro" panose="020B0504020202020204" pitchFamily="34" charset="0"/>
              </a:rPr>
              <a:t>Phone: 707-838-1020</a:t>
            </a:r>
          </a:p>
          <a:p>
            <a:r>
              <a:rPr lang="en-US" dirty="0">
                <a:latin typeface="Avenir Next LT Pro" panose="020B0504020202020204" pitchFamily="34" charset="0"/>
              </a:rPr>
              <a:t>Email: </a:t>
            </a:r>
            <a:r>
              <a:rPr lang="en-US" dirty="0">
                <a:latin typeface="Avenir Next LT Pro" panose="020B0504020202020204" pitchFamily="34" charset="0"/>
                <a:hlinkClick r:id="rId2"/>
              </a:rPr>
              <a:t>windsor@sonomalibrary.org</a:t>
            </a:r>
            <a:endParaRPr lang="en-US" dirty="0">
              <a:latin typeface="Avenir Next LT Pro" panose="020B0504020202020204" pitchFamily="34" charset="0"/>
            </a:endParaRPr>
          </a:p>
          <a:p>
            <a:endParaRPr lang="en-US" dirty="0">
              <a:latin typeface="Avenir Next LT Pro" panose="020B0504020202020204" pitchFamily="34" charset="0"/>
            </a:endParaRPr>
          </a:p>
          <a:p>
            <a:r>
              <a:rPr lang="en-US">
                <a:latin typeface="Avenir Next LT Pro" panose="020B0504020202020204" pitchFamily="34" charset="0"/>
                <a:hlinkClick r:id="rId3"/>
              </a:rPr>
              <a:t>www.sonomalibrary.org</a:t>
            </a:r>
            <a:endParaRPr lang="en-US">
              <a:latin typeface="Avenir Next LT Pro" panose="020B0504020202020204" pitchFamily="34" charset="0"/>
            </a:endParaRPr>
          </a:p>
          <a:p>
            <a:endParaRPr lang="en-US" dirty="0">
              <a:latin typeface="Avenir Next LT Pro" panose="020B0504020202020204" pitchFamily="34" charset="0"/>
            </a:endParaRPr>
          </a:p>
        </p:txBody>
      </p:sp>
    </p:spTree>
    <p:extLst>
      <p:ext uri="{BB962C8B-B14F-4D97-AF65-F5344CB8AC3E}">
        <p14:creationId xmlns:p14="http://schemas.microsoft.com/office/powerpoint/2010/main" val="687524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CD333CBE-B699-4E3B-9F45-C045F773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932C2BC-B09B-BC26-A9D3-A3A36968E231}"/>
              </a:ext>
            </a:extLst>
          </p:cNvPr>
          <p:cNvSpPr>
            <a:spLocks noGrp="1"/>
          </p:cNvSpPr>
          <p:nvPr>
            <p:ph type="title"/>
          </p:nvPr>
        </p:nvSpPr>
        <p:spPr>
          <a:xfrm>
            <a:off x="603504" y="770467"/>
            <a:ext cx="4205568" cy="3352800"/>
          </a:xfrm>
        </p:spPr>
        <p:txBody>
          <a:bodyPr vert="horz" lIns="91440" tIns="45720" rIns="91440" bIns="45720" rtlCol="0" anchor="b">
            <a:normAutofit/>
          </a:bodyPr>
          <a:lstStyle/>
          <a:p>
            <a:r>
              <a:rPr lang="en-US" sz="7200" i="1" kern="1200" spc="-120" baseline="0">
                <a:solidFill>
                  <a:srgbClr val="FFFFFF"/>
                </a:solidFill>
                <a:latin typeface="+mj-lt"/>
                <a:ea typeface="+mj-ea"/>
                <a:cs typeface="+mj-cs"/>
              </a:rPr>
              <a:t>Sunday Hours</a:t>
            </a:r>
          </a:p>
        </p:txBody>
      </p:sp>
      <p:sp>
        <p:nvSpPr>
          <p:cNvPr id="3" name="Text Placeholder 2">
            <a:extLst>
              <a:ext uri="{FF2B5EF4-FFF2-40B4-BE49-F238E27FC236}">
                <a16:creationId xmlns:a16="http://schemas.microsoft.com/office/drawing/2014/main" id="{5E27A03F-B14F-4F3F-0CE3-0DD87E40F565}"/>
              </a:ext>
            </a:extLst>
          </p:cNvPr>
          <p:cNvSpPr>
            <a:spLocks noGrp="1"/>
          </p:cNvSpPr>
          <p:nvPr>
            <p:ph type="body" idx="1"/>
          </p:nvPr>
        </p:nvSpPr>
        <p:spPr>
          <a:xfrm>
            <a:off x="667512" y="4206876"/>
            <a:ext cx="4141559" cy="1645920"/>
          </a:xfrm>
        </p:spPr>
        <p:txBody>
          <a:bodyPr vert="horz" lIns="91440" tIns="45720" rIns="91440" bIns="45720" rtlCol="0">
            <a:normAutofit/>
          </a:bodyPr>
          <a:lstStyle/>
          <a:p>
            <a:r>
              <a:rPr lang="en-US" sz="2800" i="0">
                <a:solidFill>
                  <a:schemeClr val="bg1"/>
                </a:solidFill>
              </a:rPr>
              <a:t>As of November 2022 we are open </a:t>
            </a:r>
            <a:r>
              <a:rPr lang="en-US" sz="2800" i="0" u="sng">
                <a:solidFill>
                  <a:schemeClr val="bg1"/>
                </a:solidFill>
              </a:rPr>
              <a:t>7 days a week</a:t>
            </a:r>
            <a:r>
              <a:rPr lang="en-US" sz="2800" i="0">
                <a:solidFill>
                  <a:schemeClr val="bg1"/>
                </a:solidFill>
              </a:rPr>
              <a:t>.  Our hours are </a:t>
            </a:r>
            <a:r>
              <a:rPr lang="en-US" sz="2800" b="1" i="0">
                <a:solidFill>
                  <a:schemeClr val="bg1"/>
                </a:solidFill>
              </a:rPr>
              <a:t>Sundays, 1 to 5 pm</a:t>
            </a:r>
            <a:r>
              <a:rPr lang="en-US" sz="2800" i="0">
                <a:solidFill>
                  <a:schemeClr val="bg1"/>
                </a:solidFill>
              </a:rPr>
              <a:t>.</a:t>
            </a:r>
          </a:p>
        </p:txBody>
      </p:sp>
      <p:sp>
        <p:nvSpPr>
          <p:cNvPr id="25" name="Rectangle 24">
            <a:extLst>
              <a:ext uri="{FF2B5EF4-FFF2-40B4-BE49-F238E27FC236}">
                <a16:creationId xmlns:a16="http://schemas.microsoft.com/office/drawing/2014/main" id="{FCA118C4-32A6-466D-8453-BA738103A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Hourglass and a calendar">
            <a:extLst>
              <a:ext uri="{FF2B5EF4-FFF2-40B4-BE49-F238E27FC236}">
                <a16:creationId xmlns:a16="http://schemas.microsoft.com/office/drawing/2014/main" id="{1C3DD8B3-C4F5-C896-7D0E-895F70CACDAB}"/>
              </a:ext>
            </a:extLst>
          </p:cNvPr>
          <p:cNvPicPr>
            <a:picLocks noChangeAspect="1"/>
          </p:cNvPicPr>
          <p:nvPr/>
        </p:nvPicPr>
        <p:blipFill rotWithShape="1">
          <a:blip r:embed="rId2"/>
          <a:srcRect l="24013" r="10581" b="2"/>
          <a:stretch/>
        </p:blipFill>
        <p:spPr>
          <a:xfrm>
            <a:off x="6096000" y="629265"/>
            <a:ext cx="5452536" cy="5585271"/>
          </a:xfrm>
          <a:prstGeom prst="rect">
            <a:avLst/>
          </a:prstGeom>
        </p:spPr>
      </p:pic>
    </p:spTree>
    <p:extLst>
      <p:ext uri="{BB962C8B-B14F-4D97-AF65-F5344CB8AC3E}">
        <p14:creationId xmlns:p14="http://schemas.microsoft.com/office/powerpoint/2010/main" val="184236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FEDF7-F56A-60EB-7CBA-BA940CC94005}"/>
              </a:ext>
            </a:extLst>
          </p:cNvPr>
          <p:cNvSpPr>
            <a:spLocks noGrp="1"/>
          </p:cNvSpPr>
          <p:nvPr>
            <p:ph type="title"/>
          </p:nvPr>
        </p:nvSpPr>
        <p:spPr>
          <a:xfrm>
            <a:off x="657224" y="936711"/>
            <a:ext cx="2988265" cy="4984578"/>
          </a:xfrm>
        </p:spPr>
        <p:txBody>
          <a:bodyPr>
            <a:normAutofit/>
          </a:bodyPr>
          <a:lstStyle/>
          <a:p>
            <a:r>
              <a:rPr lang="en-US" sz="4400" dirty="0">
                <a:solidFill>
                  <a:srgbClr val="FFFFFF"/>
                </a:solidFill>
              </a:rPr>
              <a:t>Borrowing Materials</a:t>
            </a:r>
          </a:p>
        </p:txBody>
      </p:sp>
      <p:sp>
        <p:nvSpPr>
          <p:cNvPr id="3" name="Content Placeholder 2">
            <a:extLst>
              <a:ext uri="{FF2B5EF4-FFF2-40B4-BE49-F238E27FC236}">
                <a16:creationId xmlns:a16="http://schemas.microsoft.com/office/drawing/2014/main" id="{40A7DD59-2956-050C-5B32-C14FB3D52FA3}"/>
              </a:ext>
            </a:extLst>
          </p:cNvPr>
          <p:cNvSpPr>
            <a:spLocks noGrp="1"/>
          </p:cNvSpPr>
          <p:nvPr>
            <p:ph idx="1"/>
          </p:nvPr>
        </p:nvSpPr>
        <p:spPr>
          <a:xfrm>
            <a:off x="4716304" y="1326676"/>
            <a:ext cx="6815992" cy="4984578"/>
          </a:xfrm>
        </p:spPr>
        <p:txBody>
          <a:bodyPr anchor="ctr">
            <a:normAutofit/>
          </a:bodyPr>
          <a:lstStyle/>
          <a:p>
            <a:pPr lvl="1">
              <a:buFont typeface="Wingdings" panose="05000000000000000000" pitchFamily="2" charset="2"/>
              <a:buChar char="§"/>
            </a:pPr>
            <a:r>
              <a:rPr lang="en-US" dirty="0">
                <a:latin typeface="Avenir Next LT Pro" panose="020B0504020202020204" pitchFamily="34" charset="0"/>
              </a:rPr>
              <a:t>Borrow books, music, movies, magazines – physical format or electronic.</a:t>
            </a:r>
          </a:p>
          <a:p>
            <a:pPr lvl="1">
              <a:buFont typeface="Wingdings" panose="05000000000000000000" pitchFamily="2" charset="2"/>
              <a:buChar char="§"/>
            </a:pPr>
            <a:endParaRPr lang="en-US" dirty="0">
              <a:latin typeface="Avenir Next LT Pro" panose="020B0504020202020204" pitchFamily="34" charset="0"/>
            </a:endParaRPr>
          </a:p>
          <a:p>
            <a:pPr lvl="1">
              <a:buFont typeface="Wingdings" panose="05000000000000000000" pitchFamily="2" charset="2"/>
              <a:buChar char="§"/>
            </a:pPr>
            <a:r>
              <a:rPr lang="en-US" dirty="0">
                <a:latin typeface="Avenir Next LT Pro" panose="020B0504020202020204" pitchFamily="34" charset="0"/>
              </a:rPr>
              <a:t>Borrow a wide variety of items from our Library of Things – computers, cameras, parks passes and more.</a:t>
            </a:r>
          </a:p>
          <a:p>
            <a:pPr lvl="1">
              <a:buFont typeface="Wingdings" panose="05000000000000000000" pitchFamily="2" charset="2"/>
              <a:buChar char="§"/>
            </a:pPr>
            <a:endParaRPr lang="en-US" dirty="0">
              <a:latin typeface="Avenir Next LT Pro" panose="020B0504020202020204" pitchFamily="34" charset="0"/>
            </a:endParaRPr>
          </a:p>
          <a:p>
            <a:pPr lvl="1">
              <a:buFont typeface="Wingdings" panose="05000000000000000000" pitchFamily="2" charset="2"/>
              <a:buChar char="§"/>
            </a:pPr>
            <a:r>
              <a:rPr lang="en-US" dirty="0">
                <a:latin typeface="Avenir Next LT Pro" panose="020B0504020202020204" pitchFamily="34" charset="0"/>
              </a:rPr>
              <a:t>We are Fine Free!  </a:t>
            </a:r>
          </a:p>
          <a:p>
            <a:pPr marL="0" lvl="2" indent="0">
              <a:buNone/>
            </a:pPr>
            <a:r>
              <a:rPr lang="en-US" dirty="0">
                <a:latin typeface="Avenir Next LT Pro" panose="020B0504020202020204" pitchFamily="34" charset="0"/>
              </a:rPr>
              <a:t>	Return your materials late and you pay no fines.</a:t>
            </a:r>
          </a:p>
          <a:p>
            <a:pPr marL="0" lvl="2" indent="0">
              <a:buNone/>
            </a:pPr>
            <a:endParaRPr lang="en-US" dirty="0"/>
          </a:p>
          <a:p>
            <a:pPr lvl="2">
              <a:buFont typeface="Wingdings" panose="05000000000000000000" pitchFamily="2" charset="2"/>
              <a:buChar char="§"/>
            </a:pPr>
            <a:r>
              <a:rPr lang="en-US" sz="2400" i="0" dirty="0">
                <a:latin typeface="Avenir Next LT Pro" panose="020B0504020202020204" pitchFamily="34" charset="0"/>
              </a:rPr>
              <a:t>Check out up to 100 items at time for 3 weeks.  </a:t>
            </a:r>
          </a:p>
          <a:p>
            <a:pPr marL="0" lvl="2" indent="0">
              <a:buNone/>
            </a:pPr>
            <a:r>
              <a:rPr lang="en-US" sz="2400" i="0" dirty="0">
                <a:latin typeface="Avenir Next LT Pro" panose="020B0504020202020204" pitchFamily="34" charset="0"/>
              </a:rPr>
              <a:t>	</a:t>
            </a:r>
            <a:r>
              <a:rPr lang="en-US" dirty="0">
                <a:latin typeface="Avenir Next LT Pro" panose="020B0504020202020204" pitchFamily="34" charset="0"/>
              </a:rPr>
              <a:t>Materials renew automatically up to 3 times, as 	long as they are not requested by another patron.</a:t>
            </a:r>
          </a:p>
          <a:p>
            <a:pPr lvl="2">
              <a:buFont typeface="Wingdings" panose="05000000000000000000" pitchFamily="2" charset="2"/>
              <a:buChar char="§"/>
            </a:pP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637349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FEDF7-F56A-60EB-7CBA-BA940CC94005}"/>
              </a:ext>
            </a:extLst>
          </p:cNvPr>
          <p:cNvSpPr>
            <a:spLocks noGrp="1"/>
          </p:cNvSpPr>
          <p:nvPr>
            <p:ph type="title"/>
          </p:nvPr>
        </p:nvSpPr>
        <p:spPr>
          <a:xfrm>
            <a:off x="657224" y="936711"/>
            <a:ext cx="2988265" cy="4984578"/>
          </a:xfrm>
        </p:spPr>
        <p:txBody>
          <a:bodyPr>
            <a:normAutofit/>
          </a:bodyPr>
          <a:lstStyle/>
          <a:p>
            <a:r>
              <a:rPr lang="en-US" sz="4400" dirty="0">
                <a:solidFill>
                  <a:srgbClr val="FFFFFF"/>
                </a:solidFill>
              </a:rPr>
              <a:t>Great Programs</a:t>
            </a:r>
          </a:p>
        </p:txBody>
      </p:sp>
      <p:sp>
        <p:nvSpPr>
          <p:cNvPr id="3" name="Content Placeholder 2">
            <a:extLst>
              <a:ext uri="{FF2B5EF4-FFF2-40B4-BE49-F238E27FC236}">
                <a16:creationId xmlns:a16="http://schemas.microsoft.com/office/drawing/2014/main" id="{40A7DD59-2956-050C-5B32-C14FB3D52FA3}"/>
              </a:ext>
            </a:extLst>
          </p:cNvPr>
          <p:cNvSpPr>
            <a:spLocks noGrp="1"/>
          </p:cNvSpPr>
          <p:nvPr>
            <p:ph idx="1"/>
          </p:nvPr>
        </p:nvSpPr>
        <p:spPr>
          <a:xfrm>
            <a:off x="4716304" y="1326676"/>
            <a:ext cx="6815992" cy="4984578"/>
          </a:xfrm>
        </p:spPr>
        <p:txBody>
          <a:bodyPr anchor="ctr">
            <a:normAutofit lnSpcReduction="10000"/>
          </a:bodyPr>
          <a:lstStyle/>
          <a:p>
            <a:pPr lvl="1">
              <a:buFont typeface="Wingdings" panose="05000000000000000000" pitchFamily="2" charset="2"/>
              <a:buChar char="§"/>
            </a:pPr>
            <a:r>
              <a:rPr lang="en-US" dirty="0">
                <a:latin typeface="Avenir Next LT Pro" panose="020B0504020202020204" pitchFamily="34" charset="0"/>
              </a:rPr>
              <a:t>A result of Measure Y being passed in 2016, and with the assistance of the Friends of Windsor Library, we have been able to offer more terrific programs, including:</a:t>
            </a:r>
          </a:p>
          <a:p>
            <a:pPr lvl="1">
              <a:buFont typeface="Wingdings" panose="05000000000000000000" pitchFamily="2" charset="2"/>
              <a:buChar char="§"/>
            </a:pPr>
            <a:endParaRPr lang="en-US" dirty="0">
              <a:latin typeface="Avenir Next LT Pro" panose="020B0504020202020204" pitchFamily="34" charset="0"/>
            </a:endParaRPr>
          </a:p>
          <a:p>
            <a:pPr lvl="1">
              <a:buFont typeface="Wingdings" panose="05000000000000000000" pitchFamily="2" charset="2"/>
              <a:buChar char="§"/>
            </a:pPr>
            <a:r>
              <a:rPr lang="en-US" dirty="0">
                <a:latin typeface="Avenir Next LT Pro" panose="020B0504020202020204" pitchFamily="34" charset="0"/>
              </a:rPr>
              <a:t>Tai Chi</a:t>
            </a:r>
          </a:p>
          <a:p>
            <a:pPr lvl="1">
              <a:buFont typeface="Wingdings" panose="05000000000000000000" pitchFamily="2" charset="2"/>
              <a:buChar char="§"/>
            </a:pPr>
            <a:r>
              <a:rPr lang="en-US" dirty="0">
                <a:latin typeface="Avenir Next LT Pro" panose="020B0504020202020204" pitchFamily="34" charset="0"/>
              </a:rPr>
              <a:t>3 Book Groups – Fiction/Nonfiction, Mystery and Nonfiction only.</a:t>
            </a:r>
          </a:p>
          <a:p>
            <a:pPr lvl="1">
              <a:buFont typeface="Wingdings" panose="05000000000000000000" pitchFamily="2" charset="2"/>
              <a:buChar char="§"/>
            </a:pPr>
            <a:r>
              <a:rPr lang="en-US" dirty="0">
                <a:latin typeface="Avenir Next LT Pro" panose="020B0504020202020204" pitchFamily="34" charset="0"/>
              </a:rPr>
              <a:t>Craft programs – painting programs, paper marbling, sewing, knitting, Master Gardeners, and more.</a:t>
            </a:r>
          </a:p>
          <a:p>
            <a:pPr lvl="1">
              <a:buFont typeface="Wingdings" panose="05000000000000000000" pitchFamily="2" charset="2"/>
              <a:buChar char="§"/>
            </a:pPr>
            <a:r>
              <a:rPr lang="en-US" dirty="0">
                <a:latin typeface="Avenir Next LT Pro" panose="020B0504020202020204" pitchFamily="34" charset="0"/>
              </a:rPr>
              <a:t>We have an upcoming program called Preventing Medicare Fraud on 3/25 at 11 am, and a 2-part Emergency Prep Help for Seniors program </a:t>
            </a:r>
            <a:r>
              <a:rPr lang="en-US">
                <a:latin typeface="Avenir Next LT Pro" panose="020B0504020202020204" pitchFamily="34" charset="0"/>
              </a:rPr>
              <a:t>in April.</a:t>
            </a:r>
            <a:endParaRPr lang="en-US" dirty="0">
              <a:latin typeface="Avenir Next LT Pro" panose="020B0504020202020204" pitchFamily="34" charset="0"/>
            </a:endParaRPr>
          </a:p>
          <a:p>
            <a:pPr lvl="2">
              <a:buFont typeface="Wingdings" panose="05000000000000000000" pitchFamily="2" charset="2"/>
              <a:buChar char="§"/>
            </a:pP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1995449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2792B2-0A69-5DD1-436E-8235E95A03E7}"/>
              </a:ext>
            </a:extLst>
          </p:cNvPr>
          <p:cNvSpPr>
            <a:spLocks noGrp="1"/>
          </p:cNvSpPr>
          <p:nvPr>
            <p:ph type="title"/>
          </p:nvPr>
        </p:nvSpPr>
        <p:spPr>
          <a:xfrm>
            <a:off x="8199458" y="643467"/>
            <a:ext cx="3349075" cy="5584296"/>
          </a:xfrm>
        </p:spPr>
        <p:txBody>
          <a:bodyPr vert="horz" lIns="91440" tIns="45720" rIns="91440" bIns="45720" rtlCol="0" anchor="ctr">
            <a:normAutofit/>
          </a:bodyPr>
          <a:lstStyle/>
          <a:p>
            <a:pPr>
              <a:lnSpc>
                <a:spcPct val="85000"/>
              </a:lnSpc>
            </a:pPr>
            <a:r>
              <a:rPr lang="en-US" sz="4000" b="0" i="1" dirty="0">
                <a:solidFill>
                  <a:srgbClr val="FFFFFF"/>
                </a:solidFill>
                <a:effectLst/>
              </a:rPr>
              <a:t>Regional Parks Discovery Pack</a:t>
            </a:r>
            <a:br>
              <a:rPr lang="en-US" sz="4000" b="0" i="1" dirty="0">
                <a:solidFill>
                  <a:srgbClr val="FFFFFF"/>
                </a:solidFill>
                <a:effectLst/>
              </a:rPr>
            </a:br>
            <a:r>
              <a:rPr lang="en-US" sz="4000" b="0" i="1" dirty="0">
                <a:solidFill>
                  <a:srgbClr val="FFFFFF"/>
                </a:solidFill>
                <a:effectLst/>
              </a:rPr>
              <a:t>and</a:t>
            </a:r>
            <a:br>
              <a:rPr lang="en-US" sz="4000" b="0" i="1" dirty="0">
                <a:solidFill>
                  <a:srgbClr val="FFFFFF"/>
                </a:solidFill>
                <a:effectLst/>
              </a:rPr>
            </a:br>
            <a:r>
              <a:rPr lang="en-US" sz="4000" b="0" i="1" dirty="0">
                <a:solidFill>
                  <a:srgbClr val="FFFFFF"/>
                </a:solidFill>
                <a:effectLst/>
              </a:rPr>
              <a:t>State Park Passes</a:t>
            </a:r>
            <a:br>
              <a:rPr lang="en-US" sz="4000" b="0" i="1" dirty="0">
                <a:solidFill>
                  <a:srgbClr val="FFFFFF"/>
                </a:solidFill>
                <a:effectLst/>
              </a:rPr>
            </a:br>
            <a:br>
              <a:rPr lang="en-US" sz="4000" b="0" i="1" dirty="0">
                <a:solidFill>
                  <a:srgbClr val="FFFFFF"/>
                </a:solidFill>
                <a:effectLst/>
              </a:rPr>
            </a:br>
            <a:endParaRPr lang="en-US" sz="4000" i="1" dirty="0">
              <a:solidFill>
                <a:srgbClr val="FFFFFF"/>
              </a:solidFill>
            </a:endParaRPr>
          </a:p>
        </p:txBody>
      </p:sp>
      <p:sp>
        <p:nvSpPr>
          <p:cNvPr id="3" name="Text Placeholder 2">
            <a:extLst>
              <a:ext uri="{FF2B5EF4-FFF2-40B4-BE49-F238E27FC236}">
                <a16:creationId xmlns:a16="http://schemas.microsoft.com/office/drawing/2014/main" id="{82042EDB-7563-E0D8-4525-93FE6755BF17}"/>
              </a:ext>
            </a:extLst>
          </p:cNvPr>
          <p:cNvSpPr>
            <a:spLocks/>
          </p:cNvSpPr>
          <p:nvPr/>
        </p:nvSpPr>
        <p:spPr>
          <a:xfrm>
            <a:off x="633412" y="1600456"/>
            <a:ext cx="4415575" cy="2566313"/>
          </a:xfrm>
          <a:prstGeom prst="rect">
            <a:avLst/>
          </a:prstGeom>
        </p:spPr>
        <p:txBody>
          <a:bodyPr vert="horz" lIns="91440" tIns="45720" rIns="91440" bIns="45720" rtlCol="0" anchor="t">
            <a:normAutofit fontScale="62500" lnSpcReduction="20000"/>
          </a:bodyPr>
          <a:lstStyle/>
          <a:p>
            <a:pPr defTabSz="274320">
              <a:lnSpc>
                <a:spcPct val="120000"/>
              </a:lnSpc>
              <a:spcAft>
                <a:spcPts val="600"/>
              </a:spcAft>
            </a:pPr>
            <a:r>
              <a:rPr lang="en-US" sz="2400" kern="1200" dirty="0">
                <a:solidFill>
                  <a:schemeClr val="tx1"/>
                </a:solidFill>
                <a:latin typeface="Avenir Next LT Pro" panose="020B0504020202020204" pitchFamily="34" charset="0"/>
              </a:rPr>
              <a:t>Packs are available at each library branch and includes a backpack filled with:</a:t>
            </a:r>
          </a:p>
          <a:p>
            <a:pPr marL="342900" indent="-342900" defTabSz="274320">
              <a:lnSpc>
                <a:spcPct val="120000"/>
              </a:lnSpc>
              <a:spcAft>
                <a:spcPts val="600"/>
              </a:spcAft>
              <a:buFont typeface="Arial" panose="020B0604020202020204" pitchFamily="34" charset="0"/>
              <a:buChar char="•"/>
            </a:pPr>
            <a:r>
              <a:rPr lang="en-US" sz="2400" kern="1200" dirty="0">
                <a:solidFill>
                  <a:schemeClr val="tx1"/>
                </a:solidFill>
                <a:latin typeface="Avenir Next LT Pro" panose="020B0504020202020204" pitchFamily="34" charset="0"/>
              </a:rPr>
              <a:t>a parking pass good at all 56 Regional Parks</a:t>
            </a:r>
          </a:p>
          <a:p>
            <a:pPr marL="342900" indent="-342900" defTabSz="274320">
              <a:lnSpc>
                <a:spcPct val="90000"/>
              </a:lnSpc>
              <a:spcAft>
                <a:spcPts val="600"/>
              </a:spcAft>
              <a:buFont typeface="Arial" panose="020B0604020202020204" pitchFamily="34" charset="0"/>
              <a:buChar char="•"/>
            </a:pPr>
            <a:r>
              <a:rPr lang="en-US" sz="2400" kern="1200" dirty="0">
                <a:solidFill>
                  <a:schemeClr val="tx1"/>
                </a:solidFill>
                <a:latin typeface="Avenir Next LT Pro" panose="020B0504020202020204" pitchFamily="34" charset="0"/>
              </a:rPr>
              <a:t>a parks map</a:t>
            </a:r>
          </a:p>
          <a:p>
            <a:pPr marL="342900" indent="-342900" defTabSz="274320">
              <a:lnSpc>
                <a:spcPct val="90000"/>
              </a:lnSpc>
              <a:spcAft>
                <a:spcPts val="600"/>
              </a:spcAft>
              <a:buFont typeface="Arial" panose="020B0604020202020204" pitchFamily="34" charset="0"/>
              <a:buChar char="•"/>
            </a:pPr>
            <a:r>
              <a:rPr lang="en-US" sz="2400" kern="1200" dirty="0">
                <a:solidFill>
                  <a:schemeClr val="tx1"/>
                </a:solidFill>
                <a:latin typeface="Avenir Next LT Pro" panose="020B0504020202020204" pitchFamily="34" charset="0"/>
              </a:rPr>
              <a:t>trail itineraries</a:t>
            </a:r>
          </a:p>
          <a:p>
            <a:pPr marL="342900" indent="-342900" defTabSz="274320">
              <a:lnSpc>
                <a:spcPct val="120000"/>
              </a:lnSpc>
              <a:spcAft>
                <a:spcPts val="600"/>
              </a:spcAft>
              <a:buFont typeface="Arial" panose="020B0604020202020204" pitchFamily="34" charset="0"/>
              <a:buChar char="•"/>
            </a:pPr>
            <a:r>
              <a:rPr lang="en-US" sz="2400" kern="1200" dirty="0">
                <a:solidFill>
                  <a:schemeClr val="tx1"/>
                </a:solidFill>
                <a:latin typeface="Avenir Next LT Pro" panose="020B0504020202020204" pitchFamily="34" charset="0"/>
              </a:rPr>
              <a:t>hiking tips, wildlife guides, &amp; other information to help them enjoy self-guided adventures in the parks.</a:t>
            </a:r>
          </a:p>
          <a:p>
            <a:pPr defTabSz="274320">
              <a:lnSpc>
                <a:spcPct val="90000"/>
              </a:lnSpc>
              <a:spcAft>
                <a:spcPts val="600"/>
              </a:spcAft>
            </a:pPr>
            <a:endParaRPr lang="en-US" sz="500" kern="1200" dirty="0">
              <a:solidFill>
                <a:schemeClr val="tx1"/>
              </a:solidFill>
              <a:latin typeface="+mn-lt"/>
              <a:ea typeface="+mn-ea"/>
              <a:cs typeface="+mn-cs"/>
            </a:endParaRPr>
          </a:p>
          <a:p>
            <a:pPr>
              <a:lnSpc>
                <a:spcPct val="90000"/>
              </a:lnSpc>
              <a:spcAft>
                <a:spcPts val="600"/>
              </a:spcAft>
            </a:pPr>
            <a:endParaRPr lang="en-US" sz="500" dirty="0"/>
          </a:p>
        </p:txBody>
      </p:sp>
      <p:pic>
        <p:nvPicPr>
          <p:cNvPr id="7" name="Picture 6" descr="A black backpack with a tag&#10;&#10;Description automatically generated with medium confidence">
            <a:extLst>
              <a:ext uri="{FF2B5EF4-FFF2-40B4-BE49-F238E27FC236}">
                <a16:creationId xmlns:a16="http://schemas.microsoft.com/office/drawing/2014/main" id="{25B7D66F-A7BD-C49F-ADA7-3E56F0909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1083" y="1871286"/>
            <a:ext cx="1178799" cy="1441957"/>
          </a:xfrm>
          <a:prstGeom prst="rect">
            <a:avLst/>
          </a:prstGeom>
        </p:spPr>
      </p:pic>
      <p:pic>
        <p:nvPicPr>
          <p:cNvPr id="5" name="Picture 4" descr="A picture containing letter&#10;&#10;Description automatically generated">
            <a:extLst>
              <a:ext uri="{FF2B5EF4-FFF2-40B4-BE49-F238E27FC236}">
                <a16:creationId xmlns:a16="http://schemas.microsoft.com/office/drawing/2014/main" id="{5D5103EC-4D09-06A2-3406-752C93936AF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2025"/>
          <a:stretch/>
        </p:blipFill>
        <p:spPr>
          <a:xfrm>
            <a:off x="5048988" y="3508378"/>
            <a:ext cx="1862987" cy="1441957"/>
          </a:xfrm>
          <a:prstGeom prst="rect">
            <a:avLst/>
          </a:prstGeom>
        </p:spPr>
      </p:pic>
      <p:sp>
        <p:nvSpPr>
          <p:cNvPr id="9" name="TextBox 8">
            <a:extLst>
              <a:ext uri="{FF2B5EF4-FFF2-40B4-BE49-F238E27FC236}">
                <a16:creationId xmlns:a16="http://schemas.microsoft.com/office/drawing/2014/main" id="{9867A311-B884-BC8C-C589-CEF222457EBE}"/>
              </a:ext>
            </a:extLst>
          </p:cNvPr>
          <p:cNvSpPr txBox="1"/>
          <p:nvPr/>
        </p:nvSpPr>
        <p:spPr>
          <a:xfrm>
            <a:off x="697996" y="4312670"/>
            <a:ext cx="4233767" cy="1800493"/>
          </a:xfrm>
          <a:prstGeom prst="rect">
            <a:avLst/>
          </a:prstGeom>
          <a:noFill/>
        </p:spPr>
        <p:txBody>
          <a:bodyPr wrap="square" rtlCol="0">
            <a:spAutoFit/>
          </a:bodyPr>
          <a:lstStyle/>
          <a:p>
            <a:pPr defTabSz="274320">
              <a:spcAft>
                <a:spcPts val="600"/>
              </a:spcAft>
            </a:pPr>
            <a:r>
              <a:rPr lang="en-US" sz="2200" kern="1200" dirty="0">
                <a:solidFill>
                  <a:schemeClr val="tx1"/>
                </a:solidFill>
                <a:latin typeface="Avenir Next LT Pro" panose="020B0504020202020204" pitchFamily="34" charset="0"/>
              </a:rPr>
              <a:t>This service is a partnership between </a:t>
            </a:r>
            <a:r>
              <a:rPr lang="en-US" sz="2200" kern="1200" dirty="0">
                <a:solidFill>
                  <a:schemeClr val="tx1"/>
                </a:solidFill>
                <a:latin typeface="Avenir Next LT Pro" panose="020B0504020202020204" pitchFamily="34" charset="0"/>
                <a:hlinkClick r:id="rId4"/>
              </a:rPr>
              <a:t>Sonoma County Regional Parks</a:t>
            </a:r>
            <a:r>
              <a:rPr lang="en-US" sz="2200" kern="1200" dirty="0">
                <a:solidFill>
                  <a:schemeClr val="tx1"/>
                </a:solidFill>
                <a:latin typeface="Avenir Next LT Pro" panose="020B0504020202020204" pitchFamily="34" charset="0"/>
              </a:rPr>
              <a:t>, the Sonoma County Library.</a:t>
            </a:r>
          </a:p>
          <a:p>
            <a:pPr>
              <a:spcAft>
                <a:spcPts val="600"/>
              </a:spcAft>
            </a:pPr>
            <a:endParaRPr lang="en-US" dirty="0"/>
          </a:p>
        </p:txBody>
      </p:sp>
    </p:spTree>
    <p:extLst>
      <p:ext uri="{BB962C8B-B14F-4D97-AF65-F5344CB8AC3E}">
        <p14:creationId xmlns:p14="http://schemas.microsoft.com/office/powerpoint/2010/main" val="3759207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D4BBAA4-5350-4225-A232-680E7C334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A7AA377-F187-961F-6E01-E6E80B28B5C8}"/>
              </a:ext>
            </a:extLst>
          </p:cNvPr>
          <p:cNvSpPr>
            <a:spLocks noGrp="1"/>
          </p:cNvSpPr>
          <p:nvPr>
            <p:ph type="title"/>
          </p:nvPr>
        </p:nvSpPr>
        <p:spPr>
          <a:xfrm>
            <a:off x="603504" y="770467"/>
            <a:ext cx="6608963" cy="3352800"/>
          </a:xfrm>
        </p:spPr>
        <p:txBody>
          <a:bodyPr vert="horz" lIns="91440" tIns="45720" rIns="91440" bIns="45720" rtlCol="0" anchor="b">
            <a:normAutofit/>
          </a:bodyPr>
          <a:lstStyle/>
          <a:p>
            <a:r>
              <a:rPr lang="en-US" sz="6200" dirty="0" err="1">
                <a:solidFill>
                  <a:srgbClr val="FFFFFF"/>
                </a:solidFill>
              </a:rPr>
              <a:t>SonomaFi</a:t>
            </a:r>
            <a:r>
              <a:rPr lang="en-US" sz="6200" dirty="0">
                <a:solidFill>
                  <a:srgbClr val="FFFFFF"/>
                </a:solidFill>
              </a:rPr>
              <a:t> Hotspots and Chromebooks</a:t>
            </a:r>
            <a:br>
              <a:rPr lang="en-US" sz="6200" dirty="0">
                <a:solidFill>
                  <a:srgbClr val="FFFFFF"/>
                </a:solidFill>
              </a:rPr>
            </a:br>
            <a:endParaRPr lang="en-US" sz="6200" i="1" dirty="0">
              <a:solidFill>
                <a:srgbClr val="FFFFFF"/>
              </a:solidFill>
            </a:endParaRPr>
          </a:p>
        </p:txBody>
      </p:sp>
      <p:sp>
        <p:nvSpPr>
          <p:cNvPr id="3" name="Text Placeholder 2">
            <a:extLst>
              <a:ext uri="{FF2B5EF4-FFF2-40B4-BE49-F238E27FC236}">
                <a16:creationId xmlns:a16="http://schemas.microsoft.com/office/drawing/2014/main" id="{4D3A5F32-8584-EB66-0BBC-23794EB10141}"/>
              </a:ext>
            </a:extLst>
          </p:cNvPr>
          <p:cNvSpPr>
            <a:spLocks noGrp="1"/>
          </p:cNvSpPr>
          <p:nvPr>
            <p:ph type="body" idx="1"/>
          </p:nvPr>
        </p:nvSpPr>
        <p:spPr>
          <a:xfrm>
            <a:off x="667513" y="4206876"/>
            <a:ext cx="6544954" cy="1645920"/>
          </a:xfrm>
        </p:spPr>
        <p:txBody>
          <a:bodyPr vert="horz" lIns="91440" tIns="45720" rIns="91440" bIns="45720" rtlCol="0">
            <a:normAutofit/>
          </a:bodyPr>
          <a:lstStyle/>
          <a:p>
            <a:r>
              <a:rPr lang="en-US" sz="1300">
                <a:solidFill>
                  <a:schemeClr val="bg1"/>
                </a:solidFill>
              </a:rPr>
              <a:t>Borrow a wifi hotspot or chromebook with a wifi hotspot for 3 weeks.</a:t>
            </a:r>
          </a:p>
          <a:p>
            <a:endParaRPr lang="en-US" sz="1300">
              <a:solidFill>
                <a:schemeClr val="bg1"/>
              </a:solidFill>
            </a:endParaRPr>
          </a:p>
          <a:p>
            <a:r>
              <a:rPr lang="en-US" sz="1300">
                <a:solidFill>
                  <a:schemeClr val="bg1"/>
                </a:solidFill>
                <a:hlinkClick r:id="rId2"/>
              </a:rPr>
              <a:t>https://sonomalibrary.org/sonomafi</a:t>
            </a:r>
            <a:endParaRPr lang="en-US" sz="1300">
              <a:solidFill>
                <a:schemeClr val="bg1"/>
              </a:solidFill>
            </a:endParaRPr>
          </a:p>
          <a:p>
            <a:endParaRPr lang="en-US" sz="1300">
              <a:solidFill>
                <a:schemeClr val="bg1"/>
              </a:solidFill>
            </a:endParaRPr>
          </a:p>
          <a:p>
            <a:r>
              <a:rPr lang="en-US" sz="1300">
                <a:solidFill>
                  <a:schemeClr val="bg1"/>
                </a:solidFill>
                <a:hlinkClick r:id="rId3"/>
              </a:rPr>
              <a:t>https://sonomalibrary.org/Chromekits</a:t>
            </a:r>
            <a:endParaRPr lang="en-US" sz="1300">
              <a:solidFill>
                <a:schemeClr val="bg1"/>
              </a:solidFill>
            </a:endParaRPr>
          </a:p>
          <a:p>
            <a:endParaRPr lang="en-US" sz="1300">
              <a:solidFill>
                <a:schemeClr val="bg1"/>
              </a:solidFill>
            </a:endParaRPr>
          </a:p>
          <a:p>
            <a:endParaRPr lang="en-US" sz="1300">
              <a:solidFill>
                <a:schemeClr val="bg1"/>
              </a:solidFill>
            </a:endParaRPr>
          </a:p>
        </p:txBody>
      </p:sp>
      <p:sp>
        <p:nvSpPr>
          <p:cNvPr id="10" name="Rectangle 9">
            <a:extLst>
              <a:ext uri="{FF2B5EF4-FFF2-40B4-BE49-F238E27FC236}">
                <a16:creationId xmlns:a16="http://schemas.microsoft.com/office/drawing/2014/main" id="{73EA2C3E-E336-4F2C-AC83-50B4F69A4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944" y="0"/>
            <a:ext cx="463905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text, electronics, computer&#10;&#10;Description automatically generated">
            <a:extLst>
              <a:ext uri="{FF2B5EF4-FFF2-40B4-BE49-F238E27FC236}">
                <a16:creationId xmlns:a16="http://schemas.microsoft.com/office/drawing/2014/main" id="{04F3A199-4BCA-B0E5-38F0-3C8D9E9C42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86710" y="734847"/>
            <a:ext cx="3361826" cy="2503487"/>
          </a:xfrm>
          <a:prstGeom prst="rect">
            <a:avLst/>
          </a:prstGeom>
        </p:spPr>
      </p:pic>
      <p:pic>
        <p:nvPicPr>
          <p:cNvPr id="5" name="Picture 4" descr="A picture containing text, accessory&#10;&#10;Description automatically generated">
            <a:extLst>
              <a:ext uri="{FF2B5EF4-FFF2-40B4-BE49-F238E27FC236}">
                <a16:creationId xmlns:a16="http://schemas.microsoft.com/office/drawing/2014/main" id="{302014C7-BD72-EFD8-7677-AF591AE6D1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96408" y="3881488"/>
            <a:ext cx="3352128" cy="1960994"/>
          </a:xfrm>
          <a:prstGeom prst="rect">
            <a:avLst/>
          </a:prstGeom>
        </p:spPr>
      </p:pic>
    </p:spTree>
    <p:extLst>
      <p:ext uri="{BB962C8B-B14F-4D97-AF65-F5344CB8AC3E}">
        <p14:creationId xmlns:p14="http://schemas.microsoft.com/office/powerpoint/2010/main" val="872244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333CBE-B699-4E3B-9F45-C045F773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F816335-8DF1-ECB0-8716-6F4757271391}"/>
              </a:ext>
            </a:extLst>
          </p:cNvPr>
          <p:cNvSpPr>
            <a:spLocks noGrp="1"/>
          </p:cNvSpPr>
          <p:nvPr>
            <p:ph type="title"/>
          </p:nvPr>
        </p:nvSpPr>
        <p:spPr>
          <a:xfrm>
            <a:off x="603504" y="770467"/>
            <a:ext cx="4205568" cy="3352800"/>
          </a:xfrm>
        </p:spPr>
        <p:txBody>
          <a:bodyPr vert="horz" lIns="91440" tIns="45720" rIns="91440" bIns="45720" rtlCol="0" anchor="b">
            <a:normAutofit/>
          </a:bodyPr>
          <a:lstStyle/>
          <a:p>
            <a:r>
              <a:rPr lang="en-US" sz="1800" b="0" i="0" kern="1200" spc="-120" baseline="0" dirty="0">
                <a:solidFill>
                  <a:srgbClr val="FFFFFF"/>
                </a:solidFill>
                <a:effectLst/>
                <a:latin typeface="+mj-lt"/>
                <a:ea typeface="+mj-ea"/>
                <a:cs typeface="+mj-cs"/>
              </a:rPr>
              <a:t>We offer a variety of camera equipment to use – cameras, tripods, camcorders, microphones and much more.</a:t>
            </a:r>
            <a:br>
              <a:rPr lang="en-US" sz="1800" b="0" i="0" kern="1200" spc="-120" baseline="0" dirty="0">
                <a:solidFill>
                  <a:srgbClr val="FFFFFF"/>
                </a:solidFill>
                <a:effectLst/>
                <a:latin typeface="+mj-lt"/>
                <a:ea typeface="+mj-ea"/>
                <a:cs typeface="+mj-cs"/>
              </a:rPr>
            </a:br>
            <a:br>
              <a:rPr lang="en-US" sz="1800" b="0" i="0" kern="1200" spc="-120" baseline="0" dirty="0">
                <a:solidFill>
                  <a:srgbClr val="FFFFFF"/>
                </a:solidFill>
                <a:effectLst/>
                <a:latin typeface="+mj-lt"/>
                <a:ea typeface="+mj-ea"/>
                <a:cs typeface="+mj-cs"/>
              </a:rPr>
            </a:br>
            <a:r>
              <a:rPr lang="en-US" sz="1800" b="0" i="0" kern="1200" spc="-120" baseline="0" dirty="0">
                <a:solidFill>
                  <a:srgbClr val="FFFFFF"/>
                </a:solidFill>
                <a:effectLst/>
                <a:latin typeface="+mj-lt"/>
                <a:ea typeface="+mj-ea"/>
                <a:cs typeface="+mj-cs"/>
              </a:rPr>
              <a:t>You can borrow the items for one week.</a:t>
            </a:r>
            <a:br>
              <a:rPr lang="en-US" sz="1800" b="0" i="0" kern="1200" spc="-120" baseline="0" dirty="0">
                <a:solidFill>
                  <a:srgbClr val="FFFFFF"/>
                </a:solidFill>
                <a:effectLst/>
                <a:latin typeface="+mj-lt"/>
                <a:ea typeface="+mj-ea"/>
                <a:cs typeface="+mj-cs"/>
              </a:rPr>
            </a:br>
            <a:br>
              <a:rPr lang="en-US" sz="1800" b="0" i="0" kern="1200" spc="-120" baseline="0" dirty="0">
                <a:solidFill>
                  <a:srgbClr val="FFFFFF"/>
                </a:solidFill>
                <a:effectLst/>
                <a:latin typeface="+mj-lt"/>
                <a:ea typeface="+mj-ea"/>
                <a:cs typeface="+mj-cs"/>
              </a:rPr>
            </a:br>
            <a:r>
              <a:rPr lang="en-US" sz="1800" b="0" i="0" kern="1200" spc="-120" baseline="0" dirty="0">
                <a:solidFill>
                  <a:srgbClr val="FFFFFF"/>
                </a:solidFill>
                <a:effectLst/>
                <a:latin typeface="+mj-lt"/>
                <a:ea typeface="+mj-ea"/>
                <a:cs typeface="+mj-cs"/>
                <a:hlinkClick r:id="rId2"/>
              </a:rPr>
              <a:t>https://sonomalibrary.org/browse/libraryofthings/cameracatalog</a:t>
            </a:r>
            <a:br>
              <a:rPr lang="en-US" sz="1800" b="0" i="0" kern="1200" spc="-120" baseline="0" dirty="0">
                <a:solidFill>
                  <a:srgbClr val="FFFFFF"/>
                </a:solidFill>
                <a:effectLst/>
                <a:latin typeface="+mj-lt"/>
                <a:ea typeface="+mj-ea"/>
                <a:cs typeface="+mj-cs"/>
              </a:rPr>
            </a:br>
            <a:br>
              <a:rPr lang="en-US" sz="1800" b="0" i="0" kern="1200" spc="-120" baseline="0" dirty="0">
                <a:solidFill>
                  <a:srgbClr val="FFFFFF"/>
                </a:solidFill>
                <a:effectLst/>
                <a:latin typeface="+mj-lt"/>
                <a:ea typeface="+mj-ea"/>
                <a:cs typeface="+mj-cs"/>
              </a:rPr>
            </a:br>
            <a:br>
              <a:rPr lang="en-US" sz="1800" b="0" i="0" kern="1200" spc="-120" baseline="0" dirty="0">
                <a:solidFill>
                  <a:srgbClr val="FFFFFF"/>
                </a:solidFill>
                <a:effectLst/>
                <a:latin typeface="+mj-lt"/>
                <a:ea typeface="+mj-ea"/>
                <a:cs typeface="+mj-cs"/>
              </a:rPr>
            </a:br>
            <a:br>
              <a:rPr lang="en-US" sz="1800" b="0" i="0" kern="1200" spc="-120" baseline="0" dirty="0">
                <a:solidFill>
                  <a:srgbClr val="FFFFFF"/>
                </a:solidFill>
                <a:effectLst/>
                <a:latin typeface="+mj-lt"/>
                <a:ea typeface="+mj-ea"/>
                <a:cs typeface="+mj-cs"/>
              </a:rPr>
            </a:br>
            <a:endParaRPr lang="en-US" sz="1800" kern="1200" spc="-120" baseline="0" dirty="0">
              <a:solidFill>
                <a:srgbClr val="FFFFFF"/>
              </a:solidFill>
              <a:latin typeface="+mj-lt"/>
              <a:ea typeface="+mj-ea"/>
              <a:cs typeface="+mj-cs"/>
            </a:endParaRPr>
          </a:p>
        </p:txBody>
      </p:sp>
      <p:sp>
        <p:nvSpPr>
          <p:cNvPr id="3" name="Text Placeholder 2">
            <a:extLst>
              <a:ext uri="{FF2B5EF4-FFF2-40B4-BE49-F238E27FC236}">
                <a16:creationId xmlns:a16="http://schemas.microsoft.com/office/drawing/2014/main" id="{46195184-51B0-27AC-AEFD-D570405DC5E3}"/>
              </a:ext>
            </a:extLst>
          </p:cNvPr>
          <p:cNvSpPr>
            <a:spLocks noGrp="1"/>
          </p:cNvSpPr>
          <p:nvPr>
            <p:ph type="body" idx="1"/>
          </p:nvPr>
        </p:nvSpPr>
        <p:spPr>
          <a:xfrm>
            <a:off x="667512" y="4206876"/>
            <a:ext cx="4141559" cy="1645920"/>
          </a:xfrm>
        </p:spPr>
        <p:txBody>
          <a:bodyPr vert="horz" lIns="91440" tIns="45720" rIns="91440" bIns="45720" rtlCol="0">
            <a:normAutofit/>
          </a:bodyPr>
          <a:lstStyle/>
          <a:p>
            <a:r>
              <a:rPr lang="en-US" sz="2800">
                <a:solidFill>
                  <a:schemeClr val="bg1"/>
                </a:solidFill>
              </a:rPr>
              <a:t>Borrow Camera Equipment</a:t>
            </a:r>
          </a:p>
        </p:txBody>
      </p:sp>
      <p:sp>
        <p:nvSpPr>
          <p:cNvPr id="11" name="Rectangle 10">
            <a:extLst>
              <a:ext uri="{FF2B5EF4-FFF2-40B4-BE49-F238E27FC236}">
                <a16:creationId xmlns:a16="http://schemas.microsoft.com/office/drawing/2014/main" id="{FCA118C4-32A6-466D-8453-BA738103A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DEA1B1B-8E95-1C46-DFC7-83EDF3CC0096}"/>
              </a:ext>
            </a:extLst>
          </p:cNvPr>
          <p:cNvPicPr>
            <a:picLocks noChangeAspect="1"/>
          </p:cNvPicPr>
          <p:nvPr/>
        </p:nvPicPr>
        <p:blipFill rotWithShape="1">
          <a:blip r:embed="rId3"/>
          <a:srcRect r="2375" b="-1"/>
          <a:stretch/>
        </p:blipFill>
        <p:spPr>
          <a:xfrm>
            <a:off x="6096000" y="629265"/>
            <a:ext cx="5452536" cy="5585271"/>
          </a:xfrm>
          <a:prstGeom prst="rect">
            <a:avLst/>
          </a:prstGeom>
        </p:spPr>
      </p:pic>
    </p:spTree>
    <p:extLst>
      <p:ext uri="{BB962C8B-B14F-4D97-AF65-F5344CB8AC3E}">
        <p14:creationId xmlns:p14="http://schemas.microsoft.com/office/powerpoint/2010/main" val="2607332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hade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 name="Rectangle 9">
            <a:extLst>
              <a:ext uri="{FF2B5EF4-FFF2-40B4-BE49-F238E27FC236}">
                <a16:creationId xmlns:a16="http://schemas.microsoft.com/office/drawing/2014/main" id="{7C7E1896-2992-48D4-85AC-95AB8AB1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465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A3EDEC-E321-3F60-0DC4-A9B369DC09EC}"/>
              </a:ext>
            </a:extLst>
          </p:cNvPr>
          <p:cNvSpPr>
            <a:spLocks noGrp="1"/>
          </p:cNvSpPr>
          <p:nvPr>
            <p:ph type="title"/>
          </p:nvPr>
        </p:nvSpPr>
        <p:spPr>
          <a:xfrm>
            <a:off x="603504" y="770466"/>
            <a:ext cx="6771657" cy="5325533"/>
          </a:xfrm>
        </p:spPr>
        <p:txBody>
          <a:bodyPr vert="horz" lIns="91440" tIns="45720" rIns="91440" bIns="45720" rtlCol="0" anchor="ctr">
            <a:normAutofit/>
          </a:bodyPr>
          <a:lstStyle/>
          <a:p>
            <a:r>
              <a:rPr lang="en-US" sz="4600" dirty="0">
                <a:solidFill>
                  <a:srgbClr val="FFFFFF"/>
                </a:solidFill>
              </a:rPr>
              <a:t>https://sonomalibrary.org/browse/libraryofthings</a:t>
            </a:r>
            <a:br>
              <a:rPr lang="en-US" sz="4600" dirty="0">
                <a:solidFill>
                  <a:srgbClr val="FFFFFF"/>
                </a:solidFill>
              </a:rPr>
            </a:br>
            <a:br>
              <a:rPr lang="en-US" sz="4600" dirty="0">
                <a:solidFill>
                  <a:srgbClr val="FFFFFF"/>
                </a:solidFill>
              </a:rPr>
            </a:br>
            <a:endParaRPr lang="en-US" sz="4600" dirty="0">
              <a:solidFill>
                <a:srgbClr val="FFFFFF"/>
              </a:solidFill>
            </a:endParaRPr>
          </a:p>
        </p:txBody>
      </p:sp>
      <p:sp useBgFill="1">
        <p:nvSpPr>
          <p:cNvPr id="12" name="Rectangle 11">
            <a:extLst>
              <a:ext uri="{FF2B5EF4-FFF2-40B4-BE49-F238E27FC236}">
                <a16:creationId xmlns:a16="http://schemas.microsoft.com/office/drawing/2014/main" id="{2808B93E-0C39-407B-943D-71F2BAFB4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4" y="0"/>
            <a:ext cx="465734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1107A98-49C4-A044-FD8D-62CFE9464D88}"/>
              </a:ext>
            </a:extLst>
          </p:cNvPr>
          <p:cNvSpPr>
            <a:spLocks noGrp="1"/>
          </p:cNvSpPr>
          <p:nvPr>
            <p:ph type="body" idx="1"/>
          </p:nvPr>
        </p:nvSpPr>
        <p:spPr>
          <a:xfrm>
            <a:off x="7856384" y="643467"/>
            <a:ext cx="3692149" cy="5452532"/>
          </a:xfrm>
        </p:spPr>
        <p:txBody>
          <a:bodyPr vert="horz" lIns="91440" tIns="45720" rIns="91440" bIns="45720" rtlCol="0" anchor="ctr">
            <a:normAutofit/>
          </a:bodyPr>
          <a:lstStyle/>
          <a:p>
            <a:pPr algn="ctr"/>
            <a:r>
              <a:rPr lang="en-US" b="1" dirty="0">
                <a:solidFill>
                  <a:schemeClr val="accent1">
                    <a:lumMod val="75000"/>
                  </a:schemeClr>
                </a:solidFill>
              </a:rPr>
              <a:t>Library of Things</a:t>
            </a:r>
          </a:p>
        </p:txBody>
      </p:sp>
    </p:spTree>
    <p:extLst>
      <p:ext uri="{BB962C8B-B14F-4D97-AF65-F5344CB8AC3E}">
        <p14:creationId xmlns:p14="http://schemas.microsoft.com/office/powerpoint/2010/main" val="929185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D333CBE-B699-4E3B-9F45-C045F773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1A3EDEC-E321-3F60-0DC4-A9B369DC09EC}"/>
              </a:ext>
            </a:extLst>
          </p:cNvPr>
          <p:cNvSpPr>
            <a:spLocks noGrp="1"/>
          </p:cNvSpPr>
          <p:nvPr>
            <p:ph type="title"/>
          </p:nvPr>
        </p:nvSpPr>
        <p:spPr>
          <a:xfrm>
            <a:off x="350619" y="3135722"/>
            <a:ext cx="4205568" cy="3352800"/>
          </a:xfrm>
        </p:spPr>
        <p:txBody>
          <a:bodyPr vert="horz" lIns="91440" tIns="45720" rIns="91440" bIns="45720" rtlCol="0" anchor="b">
            <a:normAutofit/>
          </a:bodyPr>
          <a:lstStyle/>
          <a:p>
            <a:r>
              <a:rPr lang="en-US" sz="2400" kern="1200" spc="-120" baseline="0" dirty="0">
                <a:solidFill>
                  <a:srgbClr val="FFFFFF"/>
                </a:solidFill>
                <a:latin typeface="+mj-lt"/>
                <a:ea typeface="+mj-ea"/>
                <a:cs typeface="+mj-cs"/>
              </a:rPr>
              <a:t>https://sonomalibrary.org/browse/libraryofthings/playback</a:t>
            </a:r>
            <a:br>
              <a:rPr lang="en-US" sz="4000" kern="1200" spc="-120" baseline="0" dirty="0">
                <a:solidFill>
                  <a:srgbClr val="FFFFFF"/>
                </a:solidFill>
                <a:latin typeface="+mj-lt"/>
                <a:ea typeface="+mj-ea"/>
                <a:cs typeface="+mj-cs"/>
              </a:rPr>
            </a:br>
            <a:br>
              <a:rPr lang="en-US" sz="4000" kern="1200" spc="-120" baseline="0" dirty="0">
                <a:solidFill>
                  <a:srgbClr val="FFFFFF"/>
                </a:solidFill>
                <a:latin typeface="+mj-lt"/>
                <a:ea typeface="+mj-ea"/>
                <a:cs typeface="+mj-cs"/>
              </a:rPr>
            </a:br>
            <a:endParaRPr lang="en-US" sz="4000" kern="1200" spc="-120" baseline="0" dirty="0">
              <a:solidFill>
                <a:srgbClr val="FFFFFF"/>
              </a:solidFill>
              <a:latin typeface="+mj-lt"/>
              <a:ea typeface="+mj-ea"/>
              <a:cs typeface="+mj-cs"/>
            </a:endParaRPr>
          </a:p>
        </p:txBody>
      </p:sp>
      <p:sp>
        <p:nvSpPr>
          <p:cNvPr id="3" name="Text Placeholder 2">
            <a:extLst>
              <a:ext uri="{FF2B5EF4-FFF2-40B4-BE49-F238E27FC236}">
                <a16:creationId xmlns:a16="http://schemas.microsoft.com/office/drawing/2014/main" id="{81107A98-49C4-A044-FD8D-62CFE9464D88}"/>
              </a:ext>
            </a:extLst>
          </p:cNvPr>
          <p:cNvSpPr>
            <a:spLocks noGrp="1"/>
          </p:cNvSpPr>
          <p:nvPr>
            <p:ph type="body" idx="1"/>
          </p:nvPr>
        </p:nvSpPr>
        <p:spPr>
          <a:xfrm>
            <a:off x="350619" y="975501"/>
            <a:ext cx="4874523" cy="3006564"/>
          </a:xfrm>
        </p:spPr>
        <p:txBody>
          <a:bodyPr vert="horz" lIns="91440" tIns="45720" rIns="91440" bIns="45720" rtlCol="0">
            <a:noAutofit/>
          </a:bodyPr>
          <a:lstStyle/>
          <a:p>
            <a:r>
              <a:rPr lang="en-US" sz="4000" b="1" dirty="0">
                <a:solidFill>
                  <a:schemeClr val="bg1"/>
                </a:solidFill>
              </a:rPr>
              <a:t>A Do-It-Yourself space for you to preserve your personal, family and community history.</a:t>
            </a:r>
          </a:p>
        </p:txBody>
      </p:sp>
      <p:sp>
        <p:nvSpPr>
          <p:cNvPr id="28" name="Rectangle 27">
            <a:extLst>
              <a:ext uri="{FF2B5EF4-FFF2-40B4-BE49-F238E27FC236}">
                <a16:creationId xmlns:a16="http://schemas.microsoft.com/office/drawing/2014/main" id="{FCA118C4-32A6-466D-8453-BA738103A0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2536" y="0"/>
            <a:ext cx="673946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F2A43FA-5778-2E42-F26C-021CFCDD839F}"/>
              </a:ext>
            </a:extLst>
          </p:cNvPr>
          <p:cNvPicPr>
            <a:picLocks noChangeAspect="1"/>
          </p:cNvPicPr>
          <p:nvPr/>
        </p:nvPicPr>
        <p:blipFill rotWithShape="1">
          <a:blip r:embed="rId2"/>
          <a:srcRect l="9329" r="8909" b="-3"/>
          <a:stretch/>
        </p:blipFill>
        <p:spPr>
          <a:xfrm>
            <a:off x="6096000" y="629265"/>
            <a:ext cx="5452536" cy="5585271"/>
          </a:xfrm>
          <a:prstGeom prst="rect">
            <a:avLst/>
          </a:prstGeom>
        </p:spPr>
      </p:pic>
    </p:spTree>
    <p:extLst>
      <p:ext uri="{BB962C8B-B14F-4D97-AF65-F5344CB8AC3E}">
        <p14:creationId xmlns:p14="http://schemas.microsoft.com/office/powerpoint/2010/main" val="301853620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7BEFC279BFAC4295842D2DF020B633" ma:contentTypeVersion="12" ma:contentTypeDescription="Create a new document." ma:contentTypeScope="" ma:versionID="50ffe3db93983d7b3b29dc7e9ef0e062">
  <xsd:schema xmlns:xsd="http://www.w3.org/2001/XMLSchema" xmlns:xs="http://www.w3.org/2001/XMLSchema" xmlns:p="http://schemas.microsoft.com/office/2006/metadata/properties" xmlns:ns3="24bcc9cf-fdc4-470d-9c0f-bb5b5483e60e" xmlns:ns4="6d93cc80-73f8-4a5e-a646-06a8ac06f14e" targetNamespace="http://schemas.microsoft.com/office/2006/metadata/properties" ma:root="true" ma:fieldsID="f7f5a4762ef69364d8af0b85ec8c812d" ns3:_="" ns4:_="">
    <xsd:import namespace="24bcc9cf-fdc4-470d-9c0f-bb5b5483e60e"/>
    <xsd:import namespace="6d93cc80-73f8-4a5e-a646-06a8ac06f14e"/>
    <xsd:element name="properties">
      <xsd:complexType>
        <xsd:sequence>
          <xsd:element name="documentManagement">
            <xsd:complexType>
              <xsd:all>
                <xsd:element ref="ns3:MediaServiceMetadata" minOccurs="0"/>
                <xsd:element ref="ns3:MediaServiceFastMetadata" minOccurs="0"/>
                <xsd:element ref="ns3:_activity" minOccurs="0"/>
                <xsd:element ref="ns3:MediaServiceObjectDetectorVersions" minOccurs="0"/>
                <xsd:element ref="ns4:SharedWithUsers" minOccurs="0"/>
                <xsd:element ref="ns4:SharedWithDetails" minOccurs="0"/>
                <xsd:element ref="ns4:SharingHintHash" minOccurs="0"/>
                <xsd:element ref="ns3:MediaServiceSystemTags" minOccurs="0"/>
                <xsd:element ref="ns3:MediaServiceOCR" minOccurs="0"/>
                <xsd:element ref="ns3:MediaServiceGenerationTime" minOccurs="0"/>
                <xsd:element ref="ns3:MediaServiceEventHashCode"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bcc9cf-fdc4-470d-9c0f-bb5b5483e6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SystemTags" ma:index="15" nillable="true" ma:displayName="MediaServiceSystemTags" ma:hidden="true" ma:internalName="MediaServiceSystemTags" ma:readOnly="true">
      <xsd:simpleType>
        <xsd:restriction base="dms:Note"/>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93cc80-73f8-4a5e-a646-06a8ac06f14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4bcc9cf-fdc4-470d-9c0f-bb5b5483e60e" xsi:nil="true"/>
  </documentManagement>
</p:properties>
</file>

<file path=customXml/itemProps1.xml><?xml version="1.0" encoding="utf-8"?>
<ds:datastoreItem xmlns:ds="http://schemas.openxmlformats.org/officeDocument/2006/customXml" ds:itemID="{F5E78B11-AA63-46F8-AA81-DA9722B94B24}">
  <ds:schemaRefs>
    <ds:schemaRef ds:uri="http://schemas.microsoft.com/sharepoint/v3/contenttype/forms"/>
  </ds:schemaRefs>
</ds:datastoreItem>
</file>

<file path=customXml/itemProps2.xml><?xml version="1.0" encoding="utf-8"?>
<ds:datastoreItem xmlns:ds="http://schemas.openxmlformats.org/officeDocument/2006/customXml" ds:itemID="{C3AD230E-DC25-4FAC-8A0B-340F1A8127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bcc9cf-fdc4-470d-9c0f-bb5b5483e60e"/>
    <ds:schemaRef ds:uri="6d93cc80-73f8-4a5e-a646-06a8ac06f1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906234-52CC-41FC-A0E9-729C6147D4F1}">
  <ds:schemaRefs>
    <ds:schemaRef ds:uri="http://purl.org/dc/elements/1.1/"/>
    <ds:schemaRef ds:uri="http://schemas.microsoft.com/office/2006/documentManagement/types"/>
    <ds:schemaRef ds:uri="http://schemas.microsoft.com/office/infopath/2007/PartnerControls"/>
    <ds:schemaRef ds:uri="http://purl.org/dc/dcmitype/"/>
    <ds:schemaRef ds:uri="24bcc9cf-fdc4-470d-9c0f-bb5b5483e60e"/>
    <ds:schemaRef ds:uri="http://www.w3.org/XML/1998/namespace"/>
    <ds:schemaRef ds:uri="http://schemas.openxmlformats.org/package/2006/metadata/core-properties"/>
    <ds:schemaRef ds:uri="6d93cc80-73f8-4a5e-a646-06a8ac06f14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685</TotalTime>
  <Words>688</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Avenir Next LT Pro</vt:lpstr>
      <vt:lpstr>Calibri Light</vt:lpstr>
      <vt:lpstr>Wingdings</vt:lpstr>
      <vt:lpstr>Metropolitan</vt:lpstr>
      <vt:lpstr>What's New at Windsor Library?</vt:lpstr>
      <vt:lpstr>Sunday Hours</vt:lpstr>
      <vt:lpstr>Borrowing Materials</vt:lpstr>
      <vt:lpstr>Great Programs</vt:lpstr>
      <vt:lpstr>Regional Parks Discovery Pack and State Park Passes  </vt:lpstr>
      <vt:lpstr>SonomaFi Hotspots and Chromebooks </vt:lpstr>
      <vt:lpstr>We offer a variety of camera equipment to use – cameras, tripods, camcorders, microphones and much more.  You can borrow the items for one week.  https://sonomalibrary.org/browse/libraryofthings/cameracatalog    </vt:lpstr>
      <vt:lpstr>https://sonomalibrary.org/browse/libraryofthings  </vt:lpstr>
      <vt:lpstr>https://sonomalibrary.org/browse/libraryofthings/playback  </vt:lpstr>
      <vt:lpstr>1. Kanopy 2. Libby 3. Hoopla 4. DMV Practice Driving Tests </vt:lpstr>
      <vt:lpstr>Kanopy is a streaming movie collection that showcases more than 30,000 of the world’s best, classic, and groundbreaking films. Includes access to the Criterion Collection*, award-winning documentaries, film festival favorites, and foreign films.  https://www.sonomalibrary.org/elibrary/a-z/kanopy</vt:lpstr>
      <vt:lpstr>Libby, by Overdrive, is a digital platform that offers thousands of eBooks, eAudiobooks, comics and eMagazines in fiction and nonfiction.  https://www.sonomalibrary.org/elibrary/a-z/libby</vt:lpstr>
      <vt:lpstr>Stream digital media with hoopla Digital! Borrow comics, music, TV, movies, eAudiobooks, and eBooks in all genres and age groups. eBooks and audiobooks are available in English and Spanish. All checked items automatically return themselves. Over 980,000 titles are available, both fiction and non-fiction.  https://www.sonomalibrary.org/elibrary/a-z/hoopla</vt:lpstr>
      <vt:lpstr>Take DMV Practice Driving Tests from home.  Review the California DMV Handbook, Commercial Driver Handbook, or Motorcycle Handbook online.  Then take practice driving tests!  https://sonomalibrary.driving-tests.org/california/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Chavez</dc:creator>
  <cp:lastModifiedBy>Vicki Chavez</cp:lastModifiedBy>
  <cp:revision>60</cp:revision>
  <dcterms:created xsi:type="dcterms:W3CDTF">2022-10-05T23:10:37Z</dcterms:created>
  <dcterms:modified xsi:type="dcterms:W3CDTF">2024-03-12T19:04:36Z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0x010100407BEFC279BFAC4295842D2DF020B633</vt:lpwstr>
  </property>
</Properties>
</file>